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8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62" r:id="rId12"/>
    <p:sldId id="364" r:id="rId13"/>
    <p:sldId id="369" r:id="rId14"/>
    <p:sldId id="370" r:id="rId15"/>
    <p:sldId id="371" r:id="rId16"/>
    <p:sldId id="379" r:id="rId17"/>
    <p:sldId id="268" r:id="rId18"/>
    <p:sldId id="372" r:id="rId19"/>
    <p:sldId id="375" r:id="rId20"/>
    <p:sldId id="376" r:id="rId21"/>
    <p:sldId id="377" r:id="rId22"/>
    <p:sldId id="378" r:id="rId2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C41D-1C33-52F0-C802-984E19114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CAF5A-2081-62E5-DE10-1F23AD6EC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CF41A-CA6D-75BF-A993-D8A31691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A477-ADA4-7051-700E-81D328B9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CDA4F-7E8F-1E1B-F5AD-249418D9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2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7ABA-FB58-74D1-0534-E05A5221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CAB9B-6BBC-8498-A936-208A931DE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E9D3A-2F5B-70D6-429C-3F053EDA2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00E46-88E0-BD5D-CE0A-0A4085AB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275B1-2D19-BF59-1717-3707B4B5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52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1C629E-C197-8468-52D5-F6F30E2F2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236D7-DAFE-5168-50A5-09008C055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3800E-307C-0D57-30DB-06594BB1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FB852-DA16-B1F3-29DD-2E358F153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DA9C3-AC0B-A519-9877-9D5FEE2F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73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09DC-25FF-BF9D-32F2-640B07DF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8D976-6430-C677-BFC0-8EA821B3A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8883-89C8-9AF0-E8CC-32F3EF8E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83DC0-7214-B96E-210A-16F8061F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FED97-67D8-0577-0CD7-D21BEFC0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6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F226-9DBB-24FF-F2DD-B8F95EB1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B5B25-F651-AE8E-8F7A-9A396E873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5D23F-8E9D-6AE8-BAFA-280527C70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40FB8-9003-BB80-D664-6BC4760D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3CB66-01A0-F6BA-3D30-C3400C7C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76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78537-6131-2A13-08E0-1A5D4999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D1F2-968B-5B6F-B400-6BD55E4B1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C7824-48F1-2277-A8FC-C72BDD78F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F5FF8-7E3F-D026-A870-5375B2CEE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7CE59-C453-F0F4-E11C-63DA92FCB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49509-338B-44F8-5D69-458F49CE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27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4AD7-85D1-FB45-83E2-143E581A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0CAC9-453E-DC3B-1F7B-E9F04F7EC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A9AF9-E43F-7032-B29D-22A2E5FEA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F11D7-EF79-21CD-EF02-CE36E818E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D445C-D6AD-6713-389D-6A3BC91F1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2D883-BF5D-9CFB-45F9-89BA98BC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EA419-D965-A798-01AD-F4A74456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CC75A-2F3E-4A3B-6FD2-2271DC61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75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0FF0-EA00-7387-2D5A-007BFAB2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D5A6B9-F7E2-49BB-0076-A032EF6C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FE3B9-A637-759E-F4D9-EE7B68F1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BA132-8995-A6A9-2CBD-9EA0D9FF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1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8816B1-8691-D6BC-7F29-48B226808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BACD40-6F38-BE18-E447-327BC3ED7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4397E-BD5E-CD91-2F6F-F36E206A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43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459E-1442-4CC2-A62C-EC826A5D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306D-3339-2917-0CCA-58556E665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DEAD9-4638-A508-8903-1337A97CE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97DA6-12E8-C891-70B1-88444C62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2DB5B-9E82-B051-3089-49E22C54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DD5E8-74BF-1E67-D002-03C47D04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99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8905-938D-D0AB-9065-EE59E45F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8C6679-8AD6-5605-4BB8-F7C75F054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F6E92-DF9A-A1B0-5FD1-DBB4BC64F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B57C2-C1C1-4B87-6916-90F6ECA0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4C298-8D58-7259-36EF-27675CEA0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3552B-4325-CDCE-C986-324ED6FF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5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3BE32-23D0-B160-5857-B6A07BA8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581B4-2700-C583-C64D-E315631E8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45EFA-C419-FEB2-1706-046FEA950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8C162-1B2A-4818-9FE6-7877ADBEF98D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9AD44-23A5-CE27-C500-19402BB89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43B60-D46C-6C73-4AA6-ECBCE26AC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6EC8B-982A-4062-A5D7-3E693EFA6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590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11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2)">
            <a:extLst>
              <a:ext uri="{FF2B5EF4-FFF2-40B4-BE49-F238E27FC236}">
                <a16:creationId xmlns:a16="http://schemas.microsoft.com/office/drawing/2014/main" id="{352B4E6E-9F27-4DA7-302C-25EE2820DC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33"/>
          <a:stretch/>
        </p:blipFill>
        <p:spPr>
          <a:xfrm>
            <a:off x="0" y="452230"/>
            <a:ext cx="12192000" cy="595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72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0)">
            <a:extLst>
              <a:ext uri="{FF2B5EF4-FFF2-40B4-BE49-F238E27FC236}">
                <a16:creationId xmlns:a16="http://schemas.microsoft.com/office/drawing/2014/main" id="{993CA84E-43C1-B21B-162B-D918D25231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7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357441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30" dirty="0"/>
              <a:t>Introduction</a:t>
            </a:r>
            <a:r>
              <a:rPr sz="3250" spc="-75" dirty="0"/>
              <a:t> </a:t>
            </a:r>
            <a:r>
              <a:rPr sz="3250" dirty="0"/>
              <a:t>to</a:t>
            </a:r>
            <a:r>
              <a:rPr sz="3250" spc="-60" dirty="0"/>
              <a:t> </a:t>
            </a:r>
            <a:r>
              <a:rPr sz="3250" spc="-25" dirty="0"/>
              <a:t>VAE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07" y="6450965"/>
            <a:ext cx="3746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5" dirty="0">
                <a:solidFill>
                  <a:srgbClr val="D5D5D5"/>
                </a:solidFill>
                <a:latin typeface="Tahoma"/>
                <a:cs typeface="Tahoma"/>
              </a:rPr>
              <a:t>107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100" y="2578892"/>
            <a:ext cx="4254120" cy="94147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80"/>
              </a:spcBef>
            </a:pPr>
            <a:r>
              <a:rPr sz="2800" spc="-30" dirty="0"/>
              <a:t>Understanding </a:t>
            </a:r>
            <a:r>
              <a:rPr sz="2800" spc="-10" dirty="0"/>
              <a:t>Variational Autoencoders </a:t>
            </a:r>
            <a:r>
              <a:rPr spc="-10" dirty="0"/>
              <a:t>(VAEs)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52074" y="2151336"/>
            <a:ext cx="6968577" cy="1796589"/>
            <a:chOff x="3733800" y="1962150"/>
            <a:chExt cx="4039235" cy="2705100"/>
          </a:xfrm>
        </p:grpSpPr>
        <p:sp>
          <p:nvSpPr>
            <p:cNvPr id="4" name="object 4"/>
            <p:cNvSpPr/>
            <p:nvPr/>
          </p:nvSpPr>
          <p:spPr>
            <a:xfrm>
              <a:off x="3733800" y="1962150"/>
              <a:ext cx="4039235" cy="2705100"/>
            </a:xfrm>
            <a:custGeom>
              <a:avLst/>
              <a:gdLst/>
              <a:ahLst/>
              <a:cxnLst/>
              <a:rect l="l" t="t" r="r" b="b"/>
              <a:pathLst>
                <a:path w="4039234" h="2705100">
                  <a:moveTo>
                    <a:pt x="4038697" y="2705100"/>
                  </a:moveTo>
                  <a:lnTo>
                    <a:pt x="0" y="2705100"/>
                  </a:lnTo>
                  <a:lnTo>
                    <a:pt x="0" y="0"/>
                  </a:lnTo>
                  <a:lnTo>
                    <a:pt x="4038697" y="0"/>
                  </a:lnTo>
                  <a:lnTo>
                    <a:pt x="4038697" y="27051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350" y="2728932"/>
              <a:ext cx="88600" cy="857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350" y="3157557"/>
              <a:ext cx="88600" cy="857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350" y="3865742"/>
              <a:ext cx="88600" cy="886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552074" y="2151336"/>
            <a:ext cx="6968577" cy="114390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700"/>
              </a:spcBef>
            </a:pPr>
            <a:r>
              <a:rPr sz="2150" b="1" spc="55" dirty="0">
                <a:solidFill>
                  <a:schemeClr val="bg1"/>
                </a:solidFill>
                <a:latin typeface="Tahoma"/>
                <a:cs typeface="Tahoma"/>
              </a:rPr>
              <a:t>VAE:</a:t>
            </a:r>
            <a:r>
              <a:rPr sz="2150" b="1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150" b="1" spc="180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sz="2150" b="1" spc="-10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150" b="1" spc="90" dirty="0">
                <a:solidFill>
                  <a:schemeClr val="bg1"/>
                </a:solidFill>
                <a:latin typeface="Tahoma"/>
                <a:cs typeface="Tahoma"/>
              </a:rPr>
              <a:t>Milestone</a:t>
            </a:r>
            <a:r>
              <a:rPr sz="2150" b="1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150" b="1" spc="40" dirty="0">
                <a:solidFill>
                  <a:schemeClr val="bg1"/>
                </a:solidFill>
                <a:latin typeface="Tahoma"/>
                <a:cs typeface="Tahoma"/>
              </a:rPr>
              <a:t>Paper</a:t>
            </a:r>
            <a:endParaRPr sz="2150" b="1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427990">
              <a:lnSpc>
                <a:spcPct val="100000"/>
              </a:lnSpc>
              <a:spcBef>
                <a:spcPts val="1455"/>
              </a:spcBef>
            </a:pPr>
            <a:r>
              <a:rPr sz="1600" b="1" spc="10" dirty="0">
                <a:solidFill>
                  <a:schemeClr val="bg1"/>
                </a:solidFill>
                <a:latin typeface="Tahoma"/>
                <a:cs typeface="Tahoma"/>
              </a:rPr>
              <a:t>Original</a:t>
            </a:r>
            <a:r>
              <a:rPr sz="1600" b="1" spc="8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chemeClr val="bg1"/>
                </a:solidFill>
                <a:latin typeface="Tahoma"/>
                <a:cs typeface="Tahoma"/>
              </a:rPr>
              <a:t>Paper</a:t>
            </a:r>
            <a:r>
              <a:rPr lang="en-IN" sz="1600" b="1" spc="-20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endParaRPr sz="1600" b="1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427990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chemeClr val="bg1"/>
                </a:solidFill>
                <a:latin typeface="Tahoma"/>
                <a:cs typeface="Tahoma"/>
              </a:rPr>
              <a:t>Link:</a:t>
            </a:r>
            <a:r>
              <a:rPr sz="1600" b="1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600" b="1" spc="-100" dirty="0">
                <a:solidFill>
                  <a:schemeClr val="bg1"/>
                </a:solidFill>
                <a:latin typeface="Tahom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https://arxiv.org/abs/1312.6114</a:t>
            </a:r>
            <a:endParaRPr sz="16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06125" y="6391275"/>
            <a:ext cx="1123949" cy="32384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59100" y="6504257"/>
            <a:ext cx="360411" cy="2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lang="en-IN" spc="-50" smtClean="0"/>
              <a:pPr marL="37465">
                <a:lnSpc>
                  <a:spcPct val="100000"/>
                </a:lnSpc>
                <a:spcBef>
                  <a:spcPts val="210"/>
                </a:spcBef>
              </a:pPr>
              <a:t>12</a:t>
            </a:fld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050" y="2738120"/>
            <a:ext cx="372554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675" marR="5080" indent="-435609">
              <a:lnSpc>
                <a:spcPct val="119300"/>
              </a:lnSpc>
              <a:spcBef>
                <a:spcPts val="100"/>
              </a:spcBef>
            </a:pPr>
            <a:r>
              <a:rPr sz="3300" spc="150" dirty="0">
                <a:solidFill>
                  <a:srgbClr val="2574EC"/>
                </a:solidFill>
                <a:latin typeface="Tahoma"/>
                <a:cs typeface="Tahoma"/>
              </a:rPr>
              <a:t>How</a:t>
            </a:r>
            <a:r>
              <a:rPr sz="3300" spc="-19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3300" dirty="0">
                <a:solidFill>
                  <a:srgbClr val="2574EC"/>
                </a:solidFill>
                <a:latin typeface="Tahoma"/>
                <a:cs typeface="Tahoma"/>
              </a:rPr>
              <a:t>does</a:t>
            </a:r>
            <a:r>
              <a:rPr sz="3300" spc="-22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3300" spc="70" dirty="0">
                <a:solidFill>
                  <a:srgbClr val="2574EC"/>
                </a:solidFill>
                <a:latin typeface="Tahoma"/>
                <a:cs typeface="Tahoma"/>
              </a:rPr>
              <a:t>Variation </a:t>
            </a:r>
            <a:r>
              <a:rPr sz="3300" spc="85" dirty="0">
                <a:solidFill>
                  <a:srgbClr val="2574EC"/>
                </a:solidFill>
                <a:latin typeface="Tahoma"/>
                <a:cs typeface="Tahoma"/>
              </a:rPr>
              <a:t>Encoder</a:t>
            </a:r>
            <a:r>
              <a:rPr sz="3300" spc="-254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3300" spc="45" dirty="0">
                <a:solidFill>
                  <a:srgbClr val="2574EC"/>
                </a:solidFill>
                <a:latin typeface="Tahoma"/>
                <a:cs typeface="Tahoma"/>
              </a:rPr>
              <a:t>work?</a:t>
            </a:r>
            <a:endParaRPr sz="33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6825" y="1362075"/>
            <a:ext cx="6734174" cy="469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59100" y="6504257"/>
            <a:ext cx="360411" cy="2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lang="en-IN" spc="-50" smtClean="0"/>
              <a:pPr marL="37465">
                <a:lnSpc>
                  <a:spcPct val="100000"/>
                </a:lnSpc>
                <a:spcBef>
                  <a:spcPts val="210"/>
                </a:spcBef>
              </a:pPr>
              <a:t>13</a:t>
            </a:fld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" y="1919287"/>
            <a:ext cx="11249024" cy="30289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Traditional</a:t>
            </a:r>
            <a:r>
              <a:rPr spc="-60" dirty="0"/>
              <a:t> </a:t>
            </a:r>
            <a:r>
              <a:rPr dirty="0"/>
              <a:t>Auto</a:t>
            </a:r>
            <a:r>
              <a:rPr spc="-65" dirty="0"/>
              <a:t> </a:t>
            </a:r>
            <a:r>
              <a:rPr spc="-10" dirty="0"/>
              <a:t>Encoders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59100" y="6504257"/>
            <a:ext cx="360411" cy="2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lang="en-IN" spc="-50" smtClean="0"/>
              <a:pPr marL="37465">
                <a:lnSpc>
                  <a:spcPct val="100000"/>
                </a:lnSpc>
                <a:spcBef>
                  <a:spcPts val="210"/>
                </a:spcBef>
              </a:pPr>
              <a:t>14</a:t>
            </a:fld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Paper:</a:t>
            </a:r>
            <a:r>
              <a:rPr spc="-145" dirty="0"/>
              <a:t> </a:t>
            </a:r>
            <a:r>
              <a:rPr spc="-10" dirty="0"/>
              <a:t>Variation</a:t>
            </a:r>
            <a:r>
              <a:rPr spc="-170" dirty="0"/>
              <a:t> </a:t>
            </a:r>
            <a:r>
              <a:rPr dirty="0"/>
              <a:t>Autoencoder</a:t>
            </a:r>
            <a:r>
              <a:rPr spc="-135" dirty="0"/>
              <a:t> </a:t>
            </a:r>
            <a:r>
              <a:rPr spc="-10" dirty="0"/>
              <a:t>(VAE)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1495425"/>
            <a:ext cx="6448424" cy="1666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200" y="3619500"/>
            <a:ext cx="6457949" cy="25336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3425" y="2047875"/>
            <a:ext cx="3810000" cy="552450"/>
          </a:xfrm>
          <a:prstGeom prst="rect">
            <a:avLst/>
          </a:prstGeom>
          <a:ln w="9525">
            <a:solidFill>
              <a:srgbClr val="2574EC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0"/>
              </a:spcBef>
            </a:pPr>
            <a:r>
              <a:rPr sz="1900" spc="50" dirty="0">
                <a:solidFill>
                  <a:srgbClr val="FFFFFF"/>
                </a:solidFill>
                <a:latin typeface="Tahoma"/>
                <a:cs typeface="Tahoma"/>
              </a:rPr>
              <a:t>Traditional</a:t>
            </a:r>
            <a:r>
              <a:rPr sz="19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Autoencoder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3425" y="4600575"/>
            <a:ext cx="3810000" cy="552450"/>
          </a:xfrm>
          <a:prstGeom prst="rect">
            <a:avLst/>
          </a:prstGeom>
          <a:ln w="9525">
            <a:solidFill>
              <a:srgbClr val="2574EC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900" spc="75" dirty="0">
                <a:solidFill>
                  <a:srgbClr val="FFFFFF"/>
                </a:solidFill>
                <a:latin typeface="Tahoma"/>
                <a:cs typeface="Tahoma"/>
              </a:rPr>
              <a:t>Variation</a:t>
            </a:r>
            <a:r>
              <a:rPr sz="19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Autoencoder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9100" y="6504257"/>
            <a:ext cx="360411" cy="2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lang="en-IN" spc="-50" smtClean="0"/>
              <a:pPr marL="37465">
                <a:lnSpc>
                  <a:spcPct val="100000"/>
                </a:lnSpc>
                <a:spcBef>
                  <a:spcPts val="210"/>
                </a:spcBef>
              </a:pPr>
              <a:t>15</a:t>
            </a:fld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C9FC0-FD83-D515-7730-F471AF128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5)">
            <a:extLst>
              <a:ext uri="{FF2B5EF4-FFF2-40B4-BE49-F238E27FC236}">
                <a16:creationId xmlns:a16="http://schemas.microsoft.com/office/drawing/2014/main" id="{E8492B8D-3F3F-FFC1-845C-9AD16FBC99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0DBCCF-3099-1E4A-4500-4426AC6D3853}"/>
              </a:ext>
            </a:extLst>
          </p:cNvPr>
          <p:cNvSpPr/>
          <p:nvPr/>
        </p:nvSpPr>
        <p:spPr>
          <a:xfrm>
            <a:off x="9422296" y="4253947"/>
            <a:ext cx="2613991" cy="18586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95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3)">
            <a:extLst>
              <a:ext uri="{FF2B5EF4-FFF2-40B4-BE49-F238E27FC236}">
                <a16:creationId xmlns:a16="http://schemas.microsoft.com/office/drawing/2014/main" id="{222E1536-D9DD-E0A7-71B5-42D014564B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12"/>
          <a:stretch/>
        </p:blipFill>
        <p:spPr>
          <a:xfrm>
            <a:off x="693683" y="378372"/>
            <a:ext cx="10815145" cy="61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30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0228" y="3014345"/>
            <a:ext cx="311721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175" marR="5080" indent="-245110">
              <a:lnSpc>
                <a:spcPct val="119300"/>
              </a:lnSpc>
              <a:spcBef>
                <a:spcPts val="100"/>
              </a:spcBef>
            </a:pPr>
            <a:r>
              <a:rPr sz="3300" dirty="0">
                <a:solidFill>
                  <a:srgbClr val="2574EC"/>
                </a:solidFill>
                <a:latin typeface="Tahoma"/>
                <a:cs typeface="Tahoma"/>
              </a:rPr>
              <a:t>Loss</a:t>
            </a:r>
            <a:r>
              <a:rPr sz="3300" spc="-26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3300" spc="55" dirty="0">
                <a:solidFill>
                  <a:srgbClr val="2574EC"/>
                </a:solidFill>
                <a:latin typeface="Tahoma"/>
                <a:cs typeface="Tahoma"/>
              </a:rPr>
              <a:t>in</a:t>
            </a:r>
            <a:r>
              <a:rPr sz="3300" spc="-28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3300" spc="70" dirty="0">
                <a:solidFill>
                  <a:srgbClr val="2574EC"/>
                </a:solidFill>
                <a:latin typeface="Tahoma"/>
                <a:cs typeface="Tahoma"/>
              </a:rPr>
              <a:t>Variation </a:t>
            </a:r>
            <a:r>
              <a:rPr sz="3300" spc="130" dirty="0">
                <a:solidFill>
                  <a:srgbClr val="2574EC"/>
                </a:solidFill>
                <a:latin typeface="Tahoma"/>
                <a:cs typeface="Tahoma"/>
              </a:rPr>
              <a:t>Auto</a:t>
            </a:r>
            <a:r>
              <a:rPr sz="3300" spc="-32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3300" spc="75" dirty="0">
                <a:solidFill>
                  <a:srgbClr val="2574EC"/>
                </a:solidFill>
                <a:latin typeface="Tahoma"/>
                <a:cs typeface="Tahoma"/>
              </a:rPr>
              <a:t>Encoder</a:t>
            </a:r>
            <a:endParaRPr sz="33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1865" y="1344601"/>
            <a:ext cx="6493714" cy="48267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546574" y="2231396"/>
            <a:ext cx="454659" cy="516890"/>
          </a:xfrm>
          <a:custGeom>
            <a:avLst/>
            <a:gdLst/>
            <a:ahLst/>
            <a:cxnLst/>
            <a:rect l="l" t="t" r="r" b="b"/>
            <a:pathLst>
              <a:path w="454659" h="516889">
                <a:moveTo>
                  <a:pt x="227496" y="516781"/>
                </a:moveTo>
                <a:lnTo>
                  <a:pt x="184392" y="497104"/>
                </a:lnTo>
                <a:lnTo>
                  <a:pt x="9821" y="278291"/>
                </a:lnTo>
                <a:lnTo>
                  <a:pt x="0" y="255677"/>
                </a:lnTo>
                <a:lnTo>
                  <a:pt x="1724" y="234788"/>
                </a:lnTo>
                <a:lnTo>
                  <a:pt x="13498" y="218771"/>
                </a:lnTo>
                <a:lnTo>
                  <a:pt x="34393" y="211355"/>
                </a:lnTo>
                <a:lnTo>
                  <a:pt x="88916" y="211125"/>
                </a:lnTo>
                <a:lnTo>
                  <a:pt x="88916" y="36788"/>
                </a:lnTo>
                <a:lnTo>
                  <a:pt x="91812" y="22466"/>
                </a:lnTo>
                <a:lnTo>
                  <a:pt x="99710" y="10773"/>
                </a:lnTo>
                <a:lnTo>
                  <a:pt x="111425" y="2890"/>
                </a:lnTo>
                <a:lnTo>
                  <a:pt x="125773" y="0"/>
                </a:lnTo>
                <a:lnTo>
                  <a:pt x="328715" y="0"/>
                </a:lnTo>
                <a:lnTo>
                  <a:pt x="343063" y="2890"/>
                </a:lnTo>
                <a:lnTo>
                  <a:pt x="354779" y="10773"/>
                </a:lnTo>
                <a:lnTo>
                  <a:pt x="362677" y="22466"/>
                </a:lnTo>
                <a:lnTo>
                  <a:pt x="364141" y="29709"/>
                </a:lnTo>
                <a:lnTo>
                  <a:pt x="121859" y="29709"/>
                </a:lnTo>
                <a:lnTo>
                  <a:pt x="118681" y="32881"/>
                </a:lnTo>
                <a:lnTo>
                  <a:pt x="118681" y="234098"/>
                </a:lnTo>
                <a:lnTo>
                  <a:pt x="112059" y="240738"/>
                </a:lnTo>
                <a:lnTo>
                  <a:pt x="36030" y="241065"/>
                </a:lnTo>
                <a:lnTo>
                  <a:pt x="31348" y="242891"/>
                </a:lnTo>
                <a:lnTo>
                  <a:pt x="29051" y="246919"/>
                </a:lnTo>
                <a:lnTo>
                  <a:pt x="29478" y="251671"/>
                </a:lnTo>
                <a:lnTo>
                  <a:pt x="29578" y="252781"/>
                </a:lnTo>
                <a:lnTo>
                  <a:pt x="33373" y="260109"/>
                </a:lnTo>
                <a:lnTo>
                  <a:pt x="207703" y="478625"/>
                </a:lnTo>
                <a:lnTo>
                  <a:pt x="216406" y="484958"/>
                </a:lnTo>
                <a:lnTo>
                  <a:pt x="227490" y="487070"/>
                </a:lnTo>
                <a:lnTo>
                  <a:pt x="278567" y="487070"/>
                </a:lnTo>
                <a:lnTo>
                  <a:pt x="270583" y="497104"/>
                </a:lnTo>
                <a:lnTo>
                  <a:pt x="251250" y="511861"/>
                </a:lnTo>
                <a:lnTo>
                  <a:pt x="227496" y="516781"/>
                </a:lnTo>
                <a:close/>
              </a:path>
              <a:path w="454659" h="516889">
                <a:moveTo>
                  <a:pt x="278567" y="487070"/>
                </a:moveTo>
                <a:lnTo>
                  <a:pt x="227490" y="487070"/>
                </a:lnTo>
                <a:lnTo>
                  <a:pt x="238573" y="484958"/>
                </a:lnTo>
                <a:lnTo>
                  <a:pt x="247276" y="478625"/>
                </a:lnTo>
                <a:lnTo>
                  <a:pt x="421376" y="259834"/>
                </a:lnTo>
                <a:lnTo>
                  <a:pt x="428385" y="251671"/>
                </a:lnTo>
                <a:lnTo>
                  <a:pt x="425491" y="241904"/>
                </a:lnTo>
                <a:lnTo>
                  <a:pt x="418436" y="241065"/>
                </a:lnTo>
                <a:lnTo>
                  <a:pt x="341937" y="240738"/>
                </a:lnTo>
                <a:lnTo>
                  <a:pt x="342430" y="240738"/>
                </a:lnTo>
                <a:lnTo>
                  <a:pt x="335807" y="234098"/>
                </a:lnTo>
                <a:lnTo>
                  <a:pt x="335807" y="32881"/>
                </a:lnTo>
                <a:lnTo>
                  <a:pt x="332629" y="29709"/>
                </a:lnTo>
                <a:lnTo>
                  <a:pt x="364141" y="29709"/>
                </a:lnTo>
                <a:lnTo>
                  <a:pt x="365572" y="36788"/>
                </a:lnTo>
                <a:lnTo>
                  <a:pt x="365572" y="211125"/>
                </a:lnTo>
                <a:lnTo>
                  <a:pt x="420110" y="211355"/>
                </a:lnTo>
                <a:lnTo>
                  <a:pt x="441123" y="219382"/>
                </a:lnTo>
                <a:lnTo>
                  <a:pt x="452938" y="236501"/>
                </a:lnTo>
                <a:lnTo>
                  <a:pt x="454418" y="257903"/>
                </a:lnTo>
                <a:lnTo>
                  <a:pt x="444325" y="278744"/>
                </a:lnTo>
                <a:lnTo>
                  <a:pt x="278567" y="48707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43700" y="2971800"/>
            <a:ext cx="2239010" cy="523875"/>
          </a:xfrm>
          <a:prstGeom prst="rect">
            <a:avLst/>
          </a:prstGeom>
          <a:ln w="9524">
            <a:solidFill>
              <a:srgbClr val="2574EC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1050"/>
              </a:spcBef>
            </a:pPr>
            <a:r>
              <a:rPr sz="1500" spc="10" dirty="0">
                <a:solidFill>
                  <a:srgbClr val="D5D5D5"/>
                </a:solidFill>
                <a:latin typeface="Tahoma"/>
                <a:cs typeface="Tahoma"/>
              </a:rPr>
              <a:t>Reconstruction</a:t>
            </a:r>
            <a:r>
              <a:rPr sz="1500" spc="17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D5D5D5"/>
                </a:solidFill>
                <a:latin typeface="Tahoma"/>
                <a:cs typeface="Tahoma"/>
              </a:rPr>
              <a:t>Loss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42174" y="2202821"/>
            <a:ext cx="454659" cy="516890"/>
          </a:xfrm>
          <a:custGeom>
            <a:avLst/>
            <a:gdLst/>
            <a:ahLst/>
            <a:cxnLst/>
            <a:rect l="l" t="t" r="r" b="b"/>
            <a:pathLst>
              <a:path w="454659" h="516889">
                <a:moveTo>
                  <a:pt x="227496" y="516781"/>
                </a:moveTo>
                <a:lnTo>
                  <a:pt x="184392" y="497104"/>
                </a:lnTo>
                <a:lnTo>
                  <a:pt x="9821" y="278291"/>
                </a:lnTo>
                <a:lnTo>
                  <a:pt x="0" y="255677"/>
                </a:lnTo>
                <a:lnTo>
                  <a:pt x="1724" y="234788"/>
                </a:lnTo>
                <a:lnTo>
                  <a:pt x="13498" y="218771"/>
                </a:lnTo>
                <a:lnTo>
                  <a:pt x="34393" y="211355"/>
                </a:lnTo>
                <a:lnTo>
                  <a:pt x="88916" y="211125"/>
                </a:lnTo>
                <a:lnTo>
                  <a:pt x="88916" y="36788"/>
                </a:lnTo>
                <a:lnTo>
                  <a:pt x="91812" y="22466"/>
                </a:lnTo>
                <a:lnTo>
                  <a:pt x="99710" y="10773"/>
                </a:lnTo>
                <a:lnTo>
                  <a:pt x="111425" y="2890"/>
                </a:lnTo>
                <a:lnTo>
                  <a:pt x="125773" y="0"/>
                </a:lnTo>
                <a:lnTo>
                  <a:pt x="328715" y="0"/>
                </a:lnTo>
                <a:lnTo>
                  <a:pt x="343063" y="2890"/>
                </a:lnTo>
                <a:lnTo>
                  <a:pt x="354779" y="10773"/>
                </a:lnTo>
                <a:lnTo>
                  <a:pt x="362677" y="22466"/>
                </a:lnTo>
                <a:lnTo>
                  <a:pt x="364141" y="29709"/>
                </a:lnTo>
                <a:lnTo>
                  <a:pt x="121859" y="29709"/>
                </a:lnTo>
                <a:lnTo>
                  <a:pt x="118681" y="32881"/>
                </a:lnTo>
                <a:lnTo>
                  <a:pt x="118681" y="234098"/>
                </a:lnTo>
                <a:lnTo>
                  <a:pt x="112059" y="240738"/>
                </a:lnTo>
                <a:lnTo>
                  <a:pt x="36030" y="241065"/>
                </a:lnTo>
                <a:lnTo>
                  <a:pt x="31348" y="242891"/>
                </a:lnTo>
                <a:lnTo>
                  <a:pt x="29051" y="246919"/>
                </a:lnTo>
                <a:lnTo>
                  <a:pt x="29478" y="251671"/>
                </a:lnTo>
                <a:lnTo>
                  <a:pt x="29578" y="252781"/>
                </a:lnTo>
                <a:lnTo>
                  <a:pt x="33373" y="260109"/>
                </a:lnTo>
                <a:lnTo>
                  <a:pt x="207703" y="478625"/>
                </a:lnTo>
                <a:lnTo>
                  <a:pt x="216406" y="484958"/>
                </a:lnTo>
                <a:lnTo>
                  <a:pt x="227490" y="487070"/>
                </a:lnTo>
                <a:lnTo>
                  <a:pt x="278567" y="487070"/>
                </a:lnTo>
                <a:lnTo>
                  <a:pt x="270583" y="497104"/>
                </a:lnTo>
                <a:lnTo>
                  <a:pt x="251250" y="511861"/>
                </a:lnTo>
                <a:lnTo>
                  <a:pt x="227496" y="516781"/>
                </a:lnTo>
                <a:close/>
              </a:path>
              <a:path w="454659" h="516889">
                <a:moveTo>
                  <a:pt x="278567" y="487070"/>
                </a:moveTo>
                <a:lnTo>
                  <a:pt x="227490" y="487070"/>
                </a:lnTo>
                <a:lnTo>
                  <a:pt x="238573" y="484958"/>
                </a:lnTo>
                <a:lnTo>
                  <a:pt x="247276" y="478625"/>
                </a:lnTo>
                <a:lnTo>
                  <a:pt x="421376" y="259834"/>
                </a:lnTo>
                <a:lnTo>
                  <a:pt x="428385" y="251671"/>
                </a:lnTo>
                <a:lnTo>
                  <a:pt x="425491" y="241904"/>
                </a:lnTo>
                <a:lnTo>
                  <a:pt x="418436" y="241065"/>
                </a:lnTo>
                <a:lnTo>
                  <a:pt x="341937" y="240738"/>
                </a:lnTo>
                <a:lnTo>
                  <a:pt x="342430" y="240738"/>
                </a:lnTo>
                <a:lnTo>
                  <a:pt x="335807" y="234098"/>
                </a:lnTo>
                <a:lnTo>
                  <a:pt x="335807" y="32881"/>
                </a:lnTo>
                <a:lnTo>
                  <a:pt x="332629" y="29709"/>
                </a:lnTo>
                <a:lnTo>
                  <a:pt x="364141" y="29709"/>
                </a:lnTo>
                <a:lnTo>
                  <a:pt x="365572" y="36788"/>
                </a:lnTo>
                <a:lnTo>
                  <a:pt x="365572" y="211125"/>
                </a:lnTo>
                <a:lnTo>
                  <a:pt x="420110" y="211355"/>
                </a:lnTo>
                <a:lnTo>
                  <a:pt x="441123" y="219382"/>
                </a:lnTo>
                <a:lnTo>
                  <a:pt x="452938" y="236501"/>
                </a:lnTo>
                <a:lnTo>
                  <a:pt x="454418" y="257903"/>
                </a:lnTo>
                <a:lnTo>
                  <a:pt x="444325" y="278744"/>
                </a:lnTo>
                <a:lnTo>
                  <a:pt x="278567" y="48707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72625" y="2790825"/>
            <a:ext cx="2239010" cy="800100"/>
          </a:xfrm>
          <a:prstGeom prst="rect">
            <a:avLst/>
          </a:prstGeom>
          <a:ln w="9523">
            <a:solidFill>
              <a:srgbClr val="2574EC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277495" marR="273685" indent="87630">
              <a:lnSpc>
                <a:spcPct val="120800"/>
              </a:lnSpc>
              <a:spcBef>
                <a:spcPts val="675"/>
              </a:spcBef>
            </a:pP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Data</a:t>
            </a:r>
            <a:r>
              <a:rPr sz="1500" spc="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40" dirty="0">
                <a:solidFill>
                  <a:srgbClr val="D5D5D5"/>
                </a:solidFill>
                <a:latin typeface="Tahoma"/>
                <a:cs typeface="Tahoma"/>
              </a:rPr>
              <a:t>Distribution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Loss</a:t>
            </a:r>
            <a:r>
              <a:rPr sz="1500" spc="3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from</a:t>
            </a:r>
            <a:r>
              <a:rPr sz="1500" spc="-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5D5D5"/>
                </a:solidFill>
                <a:latin typeface="Tahoma"/>
                <a:cs typeface="Tahoma"/>
              </a:rPr>
              <a:t>Gaussian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42174" y="3941134"/>
            <a:ext cx="454659" cy="516890"/>
          </a:xfrm>
          <a:custGeom>
            <a:avLst/>
            <a:gdLst/>
            <a:ahLst/>
            <a:cxnLst/>
            <a:rect l="l" t="t" r="r" b="b"/>
            <a:pathLst>
              <a:path w="454659" h="516889">
                <a:moveTo>
                  <a:pt x="227496" y="516781"/>
                </a:moveTo>
                <a:lnTo>
                  <a:pt x="184392" y="497104"/>
                </a:lnTo>
                <a:lnTo>
                  <a:pt x="9821" y="278291"/>
                </a:lnTo>
                <a:lnTo>
                  <a:pt x="0" y="255677"/>
                </a:lnTo>
                <a:lnTo>
                  <a:pt x="1724" y="234788"/>
                </a:lnTo>
                <a:lnTo>
                  <a:pt x="13498" y="218771"/>
                </a:lnTo>
                <a:lnTo>
                  <a:pt x="34393" y="211355"/>
                </a:lnTo>
                <a:lnTo>
                  <a:pt x="88916" y="211125"/>
                </a:lnTo>
                <a:lnTo>
                  <a:pt x="88916" y="36788"/>
                </a:lnTo>
                <a:lnTo>
                  <a:pt x="91812" y="22466"/>
                </a:lnTo>
                <a:lnTo>
                  <a:pt x="99710" y="10773"/>
                </a:lnTo>
                <a:lnTo>
                  <a:pt x="111425" y="2890"/>
                </a:lnTo>
                <a:lnTo>
                  <a:pt x="125773" y="0"/>
                </a:lnTo>
                <a:lnTo>
                  <a:pt x="328715" y="0"/>
                </a:lnTo>
                <a:lnTo>
                  <a:pt x="343063" y="2890"/>
                </a:lnTo>
                <a:lnTo>
                  <a:pt x="354779" y="10773"/>
                </a:lnTo>
                <a:lnTo>
                  <a:pt x="362677" y="22466"/>
                </a:lnTo>
                <a:lnTo>
                  <a:pt x="364141" y="29709"/>
                </a:lnTo>
                <a:lnTo>
                  <a:pt x="121859" y="29709"/>
                </a:lnTo>
                <a:lnTo>
                  <a:pt x="118681" y="32881"/>
                </a:lnTo>
                <a:lnTo>
                  <a:pt x="118681" y="234098"/>
                </a:lnTo>
                <a:lnTo>
                  <a:pt x="112059" y="240738"/>
                </a:lnTo>
                <a:lnTo>
                  <a:pt x="36030" y="241065"/>
                </a:lnTo>
                <a:lnTo>
                  <a:pt x="31348" y="242891"/>
                </a:lnTo>
                <a:lnTo>
                  <a:pt x="29051" y="246919"/>
                </a:lnTo>
                <a:lnTo>
                  <a:pt x="29478" y="251671"/>
                </a:lnTo>
                <a:lnTo>
                  <a:pt x="29578" y="252781"/>
                </a:lnTo>
                <a:lnTo>
                  <a:pt x="33373" y="260109"/>
                </a:lnTo>
                <a:lnTo>
                  <a:pt x="207703" y="478625"/>
                </a:lnTo>
                <a:lnTo>
                  <a:pt x="216406" y="484958"/>
                </a:lnTo>
                <a:lnTo>
                  <a:pt x="227490" y="487070"/>
                </a:lnTo>
                <a:lnTo>
                  <a:pt x="278567" y="487070"/>
                </a:lnTo>
                <a:lnTo>
                  <a:pt x="270583" y="497104"/>
                </a:lnTo>
                <a:lnTo>
                  <a:pt x="251250" y="511861"/>
                </a:lnTo>
                <a:lnTo>
                  <a:pt x="227496" y="516781"/>
                </a:lnTo>
                <a:close/>
              </a:path>
              <a:path w="454659" h="516889">
                <a:moveTo>
                  <a:pt x="278567" y="487070"/>
                </a:moveTo>
                <a:lnTo>
                  <a:pt x="227490" y="487070"/>
                </a:lnTo>
                <a:lnTo>
                  <a:pt x="238573" y="484958"/>
                </a:lnTo>
                <a:lnTo>
                  <a:pt x="247276" y="478625"/>
                </a:lnTo>
                <a:lnTo>
                  <a:pt x="421376" y="259834"/>
                </a:lnTo>
                <a:lnTo>
                  <a:pt x="428385" y="251671"/>
                </a:lnTo>
                <a:lnTo>
                  <a:pt x="425491" y="241904"/>
                </a:lnTo>
                <a:lnTo>
                  <a:pt x="418436" y="241065"/>
                </a:lnTo>
                <a:lnTo>
                  <a:pt x="341937" y="240738"/>
                </a:lnTo>
                <a:lnTo>
                  <a:pt x="342430" y="240738"/>
                </a:lnTo>
                <a:lnTo>
                  <a:pt x="335807" y="234098"/>
                </a:lnTo>
                <a:lnTo>
                  <a:pt x="335807" y="32881"/>
                </a:lnTo>
                <a:lnTo>
                  <a:pt x="332629" y="29709"/>
                </a:lnTo>
                <a:lnTo>
                  <a:pt x="364141" y="29709"/>
                </a:lnTo>
                <a:lnTo>
                  <a:pt x="365572" y="36788"/>
                </a:lnTo>
                <a:lnTo>
                  <a:pt x="365572" y="211125"/>
                </a:lnTo>
                <a:lnTo>
                  <a:pt x="420110" y="211355"/>
                </a:lnTo>
                <a:lnTo>
                  <a:pt x="441123" y="219382"/>
                </a:lnTo>
                <a:lnTo>
                  <a:pt x="452938" y="236501"/>
                </a:lnTo>
                <a:lnTo>
                  <a:pt x="454418" y="257903"/>
                </a:lnTo>
                <a:lnTo>
                  <a:pt x="444325" y="278744"/>
                </a:lnTo>
                <a:lnTo>
                  <a:pt x="278567" y="48707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72625" y="4667250"/>
            <a:ext cx="2239010" cy="1076325"/>
          </a:xfrm>
          <a:prstGeom prst="rect">
            <a:avLst/>
          </a:prstGeom>
          <a:ln w="9523">
            <a:solidFill>
              <a:srgbClr val="2574EC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485775" marR="481330" indent="-635" algn="ctr">
              <a:lnSpc>
                <a:spcPct val="120800"/>
              </a:lnSpc>
              <a:spcBef>
                <a:spcPts val="675"/>
              </a:spcBef>
            </a:pPr>
            <a:r>
              <a:rPr sz="1500" spc="45" dirty="0">
                <a:solidFill>
                  <a:srgbClr val="D5D5D5"/>
                </a:solidFill>
                <a:latin typeface="Tahoma"/>
                <a:cs typeface="Tahoma"/>
              </a:rPr>
              <a:t>Additional</a:t>
            </a:r>
            <a:r>
              <a:rPr sz="1500" spc="-10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D5D5D5"/>
                </a:solidFill>
                <a:latin typeface="Tahoma"/>
                <a:cs typeface="Tahoma"/>
              </a:rPr>
              <a:t>in </a:t>
            </a:r>
            <a:r>
              <a:rPr sz="1500" spc="10" dirty="0">
                <a:solidFill>
                  <a:srgbClr val="D5D5D5"/>
                </a:solidFill>
                <a:latin typeface="Tahoma"/>
                <a:cs typeface="Tahoma"/>
              </a:rPr>
              <a:t>Variation</a:t>
            </a:r>
            <a:r>
              <a:rPr sz="1500" spc="1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D5D5D5"/>
                </a:solidFill>
                <a:latin typeface="Tahoma"/>
                <a:cs typeface="Tahoma"/>
              </a:rPr>
              <a:t>Auto </a:t>
            </a:r>
            <a:r>
              <a:rPr sz="1500" spc="-10" dirty="0">
                <a:solidFill>
                  <a:srgbClr val="D5D5D5"/>
                </a:solidFill>
                <a:latin typeface="Tahoma"/>
                <a:cs typeface="Tahoma"/>
              </a:rPr>
              <a:t>Encoder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9100" y="6504257"/>
            <a:ext cx="360411" cy="2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lang="en-IN" spc="-50" smtClean="0"/>
              <a:pPr marL="37465">
                <a:lnSpc>
                  <a:spcPct val="100000"/>
                </a:lnSpc>
                <a:spcBef>
                  <a:spcPts val="210"/>
                </a:spcBef>
              </a:pPr>
              <a:t>18</a:t>
            </a:fld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3611879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35" dirty="0"/>
              <a:t>Applications </a:t>
            </a:r>
            <a:r>
              <a:rPr sz="3250" dirty="0"/>
              <a:t>of</a:t>
            </a:r>
            <a:r>
              <a:rPr sz="3250" spc="-10" dirty="0"/>
              <a:t> </a:t>
            </a:r>
            <a:r>
              <a:rPr sz="3250" spc="-25" dirty="0"/>
              <a:t>VAE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07" y="6450965"/>
            <a:ext cx="3746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5" dirty="0">
                <a:solidFill>
                  <a:srgbClr val="D5D5D5"/>
                </a:solidFill>
                <a:latin typeface="Tahoma"/>
                <a:cs typeface="Tahoma"/>
              </a:rPr>
              <a:t>120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67ABE-ED8C-E7E5-C375-B1C7765A6615}"/>
              </a:ext>
            </a:extLst>
          </p:cNvPr>
          <p:cNvSpPr txBox="1"/>
          <p:nvPr/>
        </p:nvSpPr>
        <p:spPr>
          <a:xfrm>
            <a:off x="641132" y="346841"/>
            <a:ext cx="11361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tx1">
                    <a:lumMod val="95000"/>
                  </a:schemeClr>
                </a:solidFill>
              </a:rPr>
              <a:t>An autoencoder is a type of neural network that learns to compress and reconstruct data efficiently, working like a smart data compressor and reconstructor..</a:t>
            </a:r>
            <a:endParaRPr lang="en-IN" sz="2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251A9-9ED1-7760-053A-620B779A077A}"/>
              </a:ext>
            </a:extLst>
          </p:cNvPr>
          <p:cNvSpPr txBox="1"/>
          <p:nvPr/>
        </p:nvSpPr>
        <p:spPr>
          <a:xfrm>
            <a:off x="840828" y="2238703"/>
            <a:ext cx="1014248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u="sng" dirty="0"/>
              <a:t>Core Mechanism:</a:t>
            </a:r>
          </a:p>
          <a:p>
            <a:endParaRPr lang="en-IN" sz="2200" b="1" dirty="0"/>
          </a:p>
          <a:p>
            <a:r>
              <a:rPr lang="en-IN" sz="2200" b="1" dirty="0"/>
              <a:t>Encoder: </a:t>
            </a:r>
            <a:r>
              <a:rPr lang="en-IN" sz="2200" dirty="0"/>
              <a:t>Compresses input data into a smaller, dense representation </a:t>
            </a:r>
          </a:p>
          <a:p>
            <a:endParaRPr lang="en-IN" sz="2200" b="1" dirty="0"/>
          </a:p>
          <a:p>
            <a:r>
              <a:rPr lang="en-IN" sz="2200" b="1" dirty="0"/>
              <a:t>Decoder: </a:t>
            </a:r>
            <a:r>
              <a:rPr lang="en-IN" sz="2200" dirty="0"/>
              <a:t>Reconstructs the original input from the compressed representation Key </a:t>
            </a:r>
          </a:p>
          <a:p>
            <a:endParaRPr lang="en-IN" sz="2200" b="1" dirty="0"/>
          </a:p>
          <a:p>
            <a:r>
              <a:rPr lang="en-IN" sz="2200" b="1" u="sng" dirty="0"/>
              <a:t>Components:</a:t>
            </a:r>
          </a:p>
          <a:p>
            <a:endParaRPr lang="en-IN" sz="2200" b="1" dirty="0"/>
          </a:p>
          <a:p>
            <a:r>
              <a:rPr lang="en-IN" sz="2200" b="1" dirty="0"/>
              <a:t>Input layer: </a:t>
            </a:r>
            <a:r>
              <a:rPr lang="en-IN" sz="2200" dirty="0"/>
              <a:t>Original data</a:t>
            </a:r>
          </a:p>
          <a:p>
            <a:endParaRPr lang="en-IN" sz="2200" b="1" dirty="0"/>
          </a:p>
          <a:p>
            <a:r>
              <a:rPr lang="en-IN" sz="2200" b="1" dirty="0"/>
              <a:t>Hidden layer: </a:t>
            </a:r>
            <a:r>
              <a:rPr lang="en-IN" sz="2200" dirty="0"/>
              <a:t>Compressed data representation</a:t>
            </a:r>
          </a:p>
          <a:p>
            <a:endParaRPr lang="en-IN" sz="2200" b="1" dirty="0"/>
          </a:p>
          <a:p>
            <a:r>
              <a:rPr lang="en-IN" sz="2200" b="1" dirty="0"/>
              <a:t>Output layer: </a:t>
            </a:r>
            <a:r>
              <a:rPr lang="en-IN" sz="2200" dirty="0"/>
              <a:t>Reconstructed data matching original input</a:t>
            </a:r>
          </a:p>
        </p:txBody>
      </p:sp>
    </p:spTree>
    <p:extLst>
      <p:ext uri="{BB962C8B-B14F-4D97-AF65-F5344CB8AC3E}">
        <p14:creationId xmlns:p14="http://schemas.microsoft.com/office/powerpoint/2010/main" val="1473636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Applications</a:t>
            </a:r>
            <a:r>
              <a:rPr spc="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20" dirty="0"/>
              <a:t>VAEs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62250" y="2714625"/>
            <a:ext cx="1428750" cy="1428750"/>
            <a:chOff x="2762250" y="2714625"/>
            <a:chExt cx="1428750" cy="1428750"/>
          </a:xfrm>
        </p:grpSpPr>
        <p:sp>
          <p:nvSpPr>
            <p:cNvPr id="4" name="object 4"/>
            <p:cNvSpPr/>
            <p:nvPr/>
          </p:nvSpPr>
          <p:spPr>
            <a:xfrm>
              <a:off x="2762250" y="2714625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714375" y="1428750"/>
                  </a:moveTo>
                  <a:lnTo>
                    <a:pt x="661828" y="1426817"/>
                  </a:lnTo>
                  <a:lnTo>
                    <a:pt x="609552" y="1421018"/>
                  </a:lnTo>
                  <a:lnTo>
                    <a:pt x="557847" y="1411393"/>
                  </a:lnTo>
                  <a:lnTo>
                    <a:pt x="507006" y="1397984"/>
                  </a:lnTo>
                  <a:lnTo>
                    <a:pt x="457280" y="1380883"/>
                  </a:lnTo>
                  <a:lnTo>
                    <a:pt x="408940" y="1360162"/>
                  </a:lnTo>
                  <a:lnTo>
                    <a:pt x="362255" y="1335940"/>
                  </a:lnTo>
                  <a:lnTo>
                    <a:pt x="317487" y="1308354"/>
                  </a:lnTo>
                  <a:lnTo>
                    <a:pt x="274873" y="1277554"/>
                  </a:lnTo>
                  <a:lnTo>
                    <a:pt x="234631" y="1243691"/>
                  </a:lnTo>
                  <a:lnTo>
                    <a:pt x="196987" y="1206960"/>
                  </a:lnTo>
                  <a:lnTo>
                    <a:pt x="162153" y="1167564"/>
                  </a:lnTo>
                  <a:lnTo>
                    <a:pt x="130314" y="1125723"/>
                  </a:lnTo>
                  <a:lnTo>
                    <a:pt x="101635" y="1081636"/>
                  </a:lnTo>
                  <a:lnTo>
                    <a:pt x="76275" y="1035561"/>
                  </a:lnTo>
                  <a:lnTo>
                    <a:pt x="54378" y="987752"/>
                  </a:lnTo>
                  <a:lnTo>
                    <a:pt x="36057" y="938465"/>
                  </a:lnTo>
                  <a:lnTo>
                    <a:pt x="21405" y="887955"/>
                  </a:lnTo>
                  <a:lnTo>
                    <a:pt x="10516" y="836503"/>
                  </a:lnTo>
                  <a:lnTo>
                    <a:pt x="3438" y="784393"/>
                  </a:lnTo>
                  <a:lnTo>
                    <a:pt x="214" y="731910"/>
                  </a:lnTo>
                  <a:lnTo>
                    <a:pt x="0" y="714375"/>
                  </a:lnTo>
                  <a:lnTo>
                    <a:pt x="214" y="696839"/>
                  </a:lnTo>
                  <a:lnTo>
                    <a:pt x="3438" y="644356"/>
                  </a:lnTo>
                  <a:lnTo>
                    <a:pt x="10516" y="592246"/>
                  </a:lnTo>
                  <a:lnTo>
                    <a:pt x="21405" y="540794"/>
                  </a:lnTo>
                  <a:lnTo>
                    <a:pt x="36057" y="490284"/>
                  </a:lnTo>
                  <a:lnTo>
                    <a:pt x="54378" y="440997"/>
                  </a:lnTo>
                  <a:lnTo>
                    <a:pt x="76275" y="393184"/>
                  </a:lnTo>
                  <a:lnTo>
                    <a:pt x="101635" y="347113"/>
                  </a:lnTo>
                  <a:lnTo>
                    <a:pt x="130314" y="303026"/>
                  </a:lnTo>
                  <a:lnTo>
                    <a:pt x="162153" y="261185"/>
                  </a:lnTo>
                  <a:lnTo>
                    <a:pt x="196987" y="221789"/>
                  </a:lnTo>
                  <a:lnTo>
                    <a:pt x="234630" y="185058"/>
                  </a:lnTo>
                  <a:lnTo>
                    <a:pt x="274869" y="151195"/>
                  </a:lnTo>
                  <a:lnTo>
                    <a:pt x="317487" y="120396"/>
                  </a:lnTo>
                  <a:lnTo>
                    <a:pt x="362255" y="92809"/>
                  </a:lnTo>
                  <a:lnTo>
                    <a:pt x="408940" y="68587"/>
                  </a:lnTo>
                  <a:lnTo>
                    <a:pt x="457280" y="47866"/>
                  </a:lnTo>
                  <a:lnTo>
                    <a:pt x="507006" y="30756"/>
                  </a:lnTo>
                  <a:lnTo>
                    <a:pt x="557847" y="17356"/>
                  </a:lnTo>
                  <a:lnTo>
                    <a:pt x="609552" y="7731"/>
                  </a:lnTo>
                  <a:lnTo>
                    <a:pt x="661828" y="1932"/>
                  </a:lnTo>
                  <a:lnTo>
                    <a:pt x="714375" y="0"/>
                  </a:lnTo>
                  <a:lnTo>
                    <a:pt x="731910" y="214"/>
                  </a:lnTo>
                  <a:lnTo>
                    <a:pt x="784393" y="3438"/>
                  </a:lnTo>
                  <a:lnTo>
                    <a:pt x="836503" y="10516"/>
                  </a:lnTo>
                  <a:lnTo>
                    <a:pt x="887955" y="21405"/>
                  </a:lnTo>
                  <a:lnTo>
                    <a:pt x="938465" y="36057"/>
                  </a:lnTo>
                  <a:lnTo>
                    <a:pt x="987752" y="54378"/>
                  </a:lnTo>
                  <a:lnTo>
                    <a:pt x="1035561" y="76275"/>
                  </a:lnTo>
                  <a:lnTo>
                    <a:pt x="1081636" y="101635"/>
                  </a:lnTo>
                  <a:lnTo>
                    <a:pt x="1125723" y="130314"/>
                  </a:lnTo>
                  <a:lnTo>
                    <a:pt x="1167564" y="162153"/>
                  </a:lnTo>
                  <a:lnTo>
                    <a:pt x="1206960" y="196987"/>
                  </a:lnTo>
                  <a:lnTo>
                    <a:pt x="1243691" y="234631"/>
                  </a:lnTo>
                  <a:lnTo>
                    <a:pt x="1277554" y="274873"/>
                  </a:lnTo>
                  <a:lnTo>
                    <a:pt x="1308354" y="317487"/>
                  </a:lnTo>
                  <a:lnTo>
                    <a:pt x="1335940" y="362255"/>
                  </a:lnTo>
                  <a:lnTo>
                    <a:pt x="1360162" y="408936"/>
                  </a:lnTo>
                  <a:lnTo>
                    <a:pt x="1380883" y="457280"/>
                  </a:lnTo>
                  <a:lnTo>
                    <a:pt x="1397984" y="507006"/>
                  </a:lnTo>
                  <a:lnTo>
                    <a:pt x="1411393" y="557847"/>
                  </a:lnTo>
                  <a:lnTo>
                    <a:pt x="1421018" y="609552"/>
                  </a:lnTo>
                  <a:lnTo>
                    <a:pt x="1426817" y="661828"/>
                  </a:lnTo>
                  <a:lnTo>
                    <a:pt x="1428750" y="714375"/>
                  </a:lnTo>
                  <a:lnTo>
                    <a:pt x="1428535" y="731910"/>
                  </a:lnTo>
                  <a:lnTo>
                    <a:pt x="1425311" y="784393"/>
                  </a:lnTo>
                  <a:lnTo>
                    <a:pt x="1418233" y="836503"/>
                  </a:lnTo>
                  <a:lnTo>
                    <a:pt x="1407340" y="887955"/>
                  </a:lnTo>
                  <a:lnTo>
                    <a:pt x="1392688" y="938465"/>
                  </a:lnTo>
                  <a:lnTo>
                    <a:pt x="1374371" y="987752"/>
                  </a:lnTo>
                  <a:lnTo>
                    <a:pt x="1352474" y="1035561"/>
                  </a:lnTo>
                  <a:lnTo>
                    <a:pt x="1327114" y="1081636"/>
                  </a:lnTo>
                  <a:lnTo>
                    <a:pt x="1298431" y="1125723"/>
                  </a:lnTo>
                  <a:lnTo>
                    <a:pt x="1266596" y="1167564"/>
                  </a:lnTo>
                  <a:lnTo>
                    <a:pt x="1231762" y="1206960"/>
                  </a:lnTo>
                  <a:lnTo>
                    <a:pt x="1194118" y="1243691"/>
                  </a:lnTo>
                  <a:lnTo>
                    <a:pt x="1153876" y="1277554"/>
                  </a:lnTo>
                  <a:lnTo>
                    <a:pt x="1111262" y="1308354"/>
                  </a:lnTo>
                  <a:lnTo>
                    <a:pt x="1066494" y="1335940"/>
                  </a:lnTo>
                  <a:lnTo>
                    <a:pt x="1019809" y="1360162"/>
                  </a:lnTo>
                  <a:lnTo>
                    <a:pt x="971469" y="1380883"/>
                  </a:lnTo>
                  <a:lnTo>
                    <a:pt x="921743" y="1397984"/>
                  </a:lnTo>
                  <a:lnTo>
                    <a:pt x="870902" y="1411393"/>
                  </a:lnTo>
                  <a:lnTo>
                    <a:pt x="819197" y="1421018"/>
                  </a:lnTo>
                  <a:lnTo>
                    <a:pt x="766921" y="1426817"/>
                  </a:lnTo>
                  <a:lnTo>
                    <a:pt x="714375" y="142875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66881" y="3052179"/>
              <a:ext cx="615315" cy="751840"/>
            </a:xfrm>
            <a:custGeom>
              <a:avLst/>
              <a:gdLst/>
              <a:ahLst/>
              <a:cxnLst/>
              <a:rect l="l" t="t" r="r" b="b"/>
              <a:pathLst>
                <a:path w="615314" h="751839">
                  <a:moveTo>
                    <a:pt x="266915" y="85202"/>
                  </a:moveTo>
                  <a:lnTo>
                    <a:pt x="260524" y="84608"/>
                  </a:lnTo>
                  <a:lnTo>
                    <a:pt x="254646" y="81497"/>
                  </a:lnTo>
                  <a:lnTo>
                    <a:pt x="250435" y="76354"/>
                  </a:lnTo>
                  <a:lnTo>
                    <a:pt x="248587" y="70208"/>
                  </a:lnTo>
                  <a:lnTo>
                    <a:pt x="249211" y="63757"/>
                  </a:lnTo>
                  <a:lnTo>
                    <a:pt x="252285" y="57939"/>
                  </a:lnTo>
                  <a:lnTo>
                    <a:pt x="294579" y="6245"/>
                  </a:lnTo>
                  <a:lnTo>
                    <a:pt x="298095" y="2444"/>
                  </a:lnTo>
                  <a:lnTo>
                    <a:pt x="303126" y="0"/>
                  </a:lnTo>
                  <a:lnTo>
                    <a:pt x="307032" y="0"/>
                  </a:lnTo>
                  <a:lnTo>
                    <a:pt x="362790" y="57939"/>
                  </a:lnTo>
                  <a:lnTo>
                    <a:pt x="365866" y="63757"/>
                  </a:lnTo>
                  <a:lnTo>
                    <a:pt x="290795" y="63757"/>
                  </a:lnTo>
                  <a:lnTo>
                    <a:pt x="278204" y="79144"/>
                  </a:lnTo>
                  <a:lnTo>
                    <a:pt x="273061" y="83356"/>
                  </a:lnTo>
                  <a:lnTo>
                    <a:pt x="266915" y="85202"/>
                  </a:lnTo>
                  <a:close/>
                </a:path>
                <a:path w="615314" h="751839">
                  <a:moveTo>
                    <a:pt x="316789" y="327404"/>
                  </a:moveTo>
                  <a:lnTo>
                    <a:pt x="298296" y="327404"/>
                  </a:lnTo>
                  <a:lnTo>
                    <a:pt x="290795" y="319903"/>
                  </a:lnTo>
                  <a:lnTo>
                    <a:pt x="290795" y="63757"/>
                  </a:lnTo>
                  <a:lnTo>
                    <a:pt x="324281" y="63757"/>
                  </a:lnTo>
                  <a:lnTo>
                    <a:pt x="324281" y="319903"/>
                  </a:lnTo>
                  <a:lnTo>
                    <a:pt x="316789" y="327404"/>
                  </a:lnTo>
                  <a:close/>
                </a:path>
                <a:path w="615314" h="751839">
                  <a:moveTo>
                    <a:pt x="348168" y="85202"/>
                  </a:moveTo>
                  <a:lnTo>
                    <a:pt x="342020" y="83356"/>
                  </a:lnTo>
                  <a:lnTo>
                    <a:pt x="336872" y="79144"/>
                  </a:lnTo>
                  <a:lnTo>
                    <a:pt x="324281" y="63757"/>
                  </a:lnTo>
                  <a:lnTo>
                    <a:pt x="365891" y="63757"/>
                  </a:lnTo>
                  <a:lnTo>
                    <a:pt x="366490" y="70208"/>
                  </a:lnTo>
                  <a:lnTo>
                    <a:pt x="364645" y="76354"/>
                  </a:lnTo>
                  <a:lnTo>
                    <a:pt x="360438" y="81497"/>
                  </a:lnTo>
                  <a:lnTo>
                    <a:pt x="354560" y="84608"/>
                  </a:lnTo>
                  <a:lnTo>
                    <a:pt x="348168" y="85202"/>
                  </a:lnTo>
                  <a:close/>
                </a:path>
                <a:path w="615314" h="751839">
                  <a:moveTo>
                    <a:pt x="307536" y="751778"/>
                  </a:moveTo>
                  <a:lnTo>
                    <a:pt x="27865" y="617119"/>
                  </a:lnTo>
                  <a:lnTo>
                    <a:pt x="1950" y="585818"/>
                  </a:lnTo>
                  <a:lnTo>
                    <a:pt x="0" y="571887"/>
                  </a:lnTo>
                  <a:lnTo>
                    <a:pt x="0" y="312452"/>
                  </a:lnTo>
                  <a:lnTo>
                    <a:pt x="20192" y="279686"/>
                  </a:lnTo>
                  <a:lnTo>
                    <a:pt x="243361" y="167406"/>
                  </a:lnTo>
                  <a:lnTo>
                    <a:pt x="249776" y="165654"/>
                  </a:lnTo>
                  <a:lnTo>
                    <a:pt x="256143" y="166467"/>
                  </a:lnTo>
                  <a:lnTo>
                    <a:pt x="47843" y="303252"/>
                  </a:lnTo>
                  <a:lnTo>
                    <a:pt x="47709" y="303252"/>
                  </a:lnTo>
                  <a:lnTo>
                    <a:pt x="108425" y="333682"/>
                  </a:lnTo>
                  <a:lnTo>
                    <a:pt x="33486" y="333682"/>
                  </a:lnTo>
                  <a:lnTo>
                    <a:pt x="33486" y="578375"/>
                  </a:lnTo>
                  <a:lnTo>
                    <a:pt x="37127" y="584294"/>
                  </a:lnTo>
                  <a:lnTo>
                    <a:pt x="304683" y="718901"/>
                  </a:lnTo>
                  <a:lnTo>
                    <a:pt x="384901" y="718901"/>
                  </a:lnTo>
                  <a:lnTo>
                    <a:pt x="330275" y="746385"/>
                  </a:lnTo>
                  <a:lnTo>
                    <a:pt x="319146" y="750430"/>
                  </a:lnTo>
                  <a:lnTo>
                    <a:pt x="307536" y="751778"/>
                  </a:lnTo>
                  <a:close/>
                </a:path>
                <a:path w="615314" h="751839">
                  <a:moveTo>
                    <a:pt x="389295" y="431613"/>
                  </a:moveTo>
                  <a:lnTo>
                    <a:pt x="309438" y="431613"/>
                  </a:lnTo>
                  <a:lnTo>
                    <a:pt x="567216" y="303252"/>
                  </a:lnTo>
                  <a:lnTo>
                    <a:pt x="356662" y="197318"/>
                  </a:lnTo>
                  <a:lnTo>
                    <a:pt x="351431" y="193216"/>
                  </a:lnTo>
                  <a:lnTo>
                    <a:pt x="348290" y="187620"/>
                  </a:lnTo>
                  <a:lnTo>
                    <a:pt x="347476" y="181254"/>
                  </a:lnTo>
                  <a:lnTo>
                    <a:pt x="349228" y="174840"/>
                  </a:lnTo>
                  <a:lnTo>
                    <a:pt x="353335" y="169609"/>
                  </a:lnTo>
                  <a:lnTo>
                    <a:pt x="358933" y="166467"/>
                  </a:lnTo>
                  <a:lnTo>
                    <a:pt x="365300" y="165654"/>
                  </a:lnTo>
                  <a:lnTo>
                    <a:pt x="371714" y="167406"/>
                  </a:lnTo>
                  <a:lnTo>
                    <a:pt x="594876" y="279686"/>
                  </a:lnTo>
                  <a:lnTo>
                    <a:pt x="615068" y="312452"/>
                  </a:lnTo>
                  <a:lnTo>
                    <a:pt x="615068" y="333682"/>
                  </a:lnTo>
                  <a:lnTo>
                    <a:pt x="581738" y="333682"/>
                  </a:lnTo>
                  <a:lnTo>
                    <a:pt x="389295" y="431613"/>
                  </a:lnTo>
                  <a:close/>
                </a:path>
                <a:path w="615314" h="751839">
                  <a:moveTo>
                    <a:pt x="316789" y="666804"/>
                  </a:moveTo>
                  <a:lnTo>
                    <a:pt x="298296" y="666804"/>
                  </a:lnTo>
                  <a:lnTo>
                    <a:pt x="290795" y="659312"/>
                  </a:lnTo>
                  <a:lnTo>
                    <a:pt x="290795" y="463794"/>
                  </a:lnTo>
                  <a:lnTo>
                    <a:pt x="33486" y="333682"/>
                  </a:lnTo>
                  <a:lnTo>
                    <a:pt x="108425" y="333682"/>
                  </a:lnTo>
                  <a:lnTo>
                    <a:pt x="303779" y="431613"/>
                  </a:lnTo>
                  <a:lnTo>
                    <a:pt x="389295" y="431613"/>
                  </a:lnTo>
                  <a:lnTo>
                    <a:pt x="324281" y="464698"/>
                  </a:lnTo>
                  <a:lnTo>
                    <a:pt x="324281" y="659312"/>
                  </a:lnTo>
                  <a:lnTo>
                    <a:pt x="316789" y="666804"/>
                  </a:lnTo>
                  <a:close/>
                </a:path>
                <a:path w="615314" h="751839">
                  <a:moveTo>
                    <a:pt x="384901" y="718901"/>
                  </a:moveTo>
                  <a:lnTo>
                    <a:pt x="310393" y="718901"/>
                  </a:lnTo>
                  <a:lnTo>
                    <a:pt x="577940" y="584294"/>
                  </a:lnTo>
                  <a:lnTo>
                    <a:pt x="581590" y="578375"/>
                  </a:lnTo>
                  <a:lnTo>
                    <a:pt x="581590" y="333682"/>
                  </a:lnTo>
                  <a:lnTo>
                    <a:pt x="615068" y="333682"/>
                  </a:lnTo>
                  <a:lnTo>
                    <a:pt x="615068" y="571887"/>
                  </a:lnTo>
                  <a:lnTo>
                    <a:pt x="613117" y="585818"/>
                  </a:lnTo>
                  <a:lnTo>
                    <a:pt x="607544" y="598453"/>
                  </a:lnTo>
                  <a:lnTo>
                    <a:pt x="598765" y="609112"/>
                  </a:lnTo>
                  <a:lnTo>
                    <a:pt x="587199" y="617119"/>
                  </a:lnTo>
                  <a:lnTo>
                    <a:pt x="384901" y="7189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94793" y="4182109"/>
            <a:ext cx="1354455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35" dirty="0">
                <a:solidFill>
                  <a:srgbClr val="FFFFFF"/>
                </a:solidFill>
                <a:latin typeface="Tahoma"/>
                <a:cs typeface="Tahoma"/>
              </a:rPr>
              <a:t>Denoising</a:t>
            </a:r>
            <a:endParaRPr sz="23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01000" y="2714625"/>
            <a:ext cx="1428750" cy="1428750"/>
            <a:chOff x="8001000" y="2714625"/>
            <a:chExt cx="1428750" cy="1428750"/>
          </a:xfrm>
        </p:grpSpPr>
        <p:sp>
          <p:nvSpPr>
            <p:cNvPr id="8" name="object 8"/>
            <p:cNvSpPr/>
            <p:nvPr/>
          </p:nvSpPr>
          <p:spPr>
            <a:xfrm>
              <a:off x="8001000" y="2714625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714375" y="1428750"/>
                  </a:moveTo>
                  <a:lnTo>
                    <a:pt x="661828" y="1426817"/>
                  </a:lnTo>
                  <a:lnTo>
                    <a:pt x="609552" y="1421018"/>
                  </a:lnTo>
                  <a:lnTo>
                    <a:pt x="557847" y="1411393"/>
                  </a:lnTo>
                  <a:lnTo>
                    <a:pt x="507006" y="1397984"/>
                  </a:lnTo>
                  <a:lnTo>
                    <a:pt x="457280" y="1380883"/>
                  </a:lnTo>
                  <a:lnTo>
                    <a:pt x="408936" y="1360162"/>
                  </a:lnTo>
                  <a:lnTo>
                    <a:pt x="362255" y="1335940"/>
                  </a:lnTo>
                  <a:lnTo>
                    <a:pt x="317487" y="1308354"/>
                  </a:lnTo>
                  <a:lnTo>
                    <a:pt x="274873" y="1277554"/>
                  </a:lnTo>
                  <a:lnTo>
                    <a:pt x="234631" y="1243691"/>
                  </a:lnTo>
                  <a:lnTo>
                    <a:pt x="196986" y="1206960"/>
                  </a:lnTo>
                  <a:lnTo>
                    <a:pt x="162153" y="1167564"/>
                  </a:lnTo>
                  <a:lnTo>
                    <a:pt x="130314" y="1125723"/>
                  </a:lnTo>
                  <a:lnTo>
                    <a:pt x="101635" y="1081636"/>
                  </a:lnTo>
                  <a:lnTo>
                    <a:pt x="76275" y="1035561"/>
                  </a:lnTo>
                  <a:lnTo>
                    <a:pt x="54378" y="987752"/>
                  </a:lnTo>
                  <a:lnTo>
                    <a:pt x="36057" y="938465"/>
                  </a:lnTo>
                  <a:lnTo>
                    <a:pt x="21405" y="887955"/>
                  </a:lnTo>
                  <a:lnTo>
                    <a:pt x="10516" y="836503"/>
                  </a:lnTo>
                  <a:lnTo>
                    <a:pt x="3438" y="784393"/>
                  </a:lnTo>
                  <a:lnTo>
                    <a:pt x="214" y="731910"/>
                  </a:lnTo>
                  <a:lnTo>
                    <a:pt x="0" y="714375"/>
                  </a:lnTo>
                  <a:lnTo>
                    <a:pt x="214" y="696839"/>
                  </a:lnTo>
                  <a:lnTo>
                    <a:pt x="3438" y="644356"/>
                  </a:lnTo>
                  <a:lnTo>
                    <a:pt x="10516" y="592246"/>
                  </a:lnTo>
                  <a:lnTo>
                    <a:pt x="21405" y="540794"/>
                  </a:lnTo>
                  <a:lnTo>
                    <a:pt x="36057" y="490284"/>
                  </a:lnTo>
                  <a:lnTo>
                    <a:pt x="54378" y="440997"/>
                  </a:lnTo>
                  <a:lnTo>
                    <a:pt x="76275" y="393184"/>
                  </a:lnTo>
                  <a:lnTo>
                    <a:pt x="101635" y="347113"/>
                  </a:lnTo>
                  <a:lnTo>
                    <a:pt x="130314" y="303026"/>
                  </a:lnTo>
                  <a:lnTo>
                    <a:pt x="162153" y="261185"/>
                  </a:lnTo>
                  <a:lnTo>
                    <a:pt x="196987" y="221789"/>
                  </a:lnTo>
                  <a:lnTo>
                    <a:pt x="234630" y="185058"/>
                  </a:lnTo>
                  <a:lnTo>
                    <a:pt x="274869" y="151195"/>
                  </a:lnTo>
                  <a:lnTo>
                    <a:pt x="317487" y="120396"/>
                  </a:lnTo>
                  <a:lnTo>
                    <a:pt x="362255" y="92809"/>
                  </a:lnTo>
                  <a:lnTo>
                    <a:pt x="408936" y="68587"/>
                  </a:lnTo>
                  <a:lnTo>
                    <a:pt x="457280" y="47866"/>
                  </a:lnTo>
                  <a:lnTo>
                    <a:pt x="507006" y="30756"/>
                  </a:lnTo>
                  <a:lnTo>
                    <a:pt x="557847" y="17356"/>
                  </a:lnTo>
                  <a:lnTo>
                    <a:pt x="609552" y="7731"/>
                  </a:lnTo>
                  <a:lnTo>
                    <a:pt x="661828" y="1932"/>
                  </a:lnTo>
                  <a:lnTo>
                    <a:pt x="714375" y="0"/>
                  </a:lnTo>
                  <a:lnTo>
                    <a:pt x="731910" y="214"/>
                  </a:lnTo>
                  <a:lnTo>
                    <a:pt x="784393" y="3438"/>
                  </a:lnTo>
                  <a:lnTo>
                    <a:pt x="836503" y="10516"/>
                  </a:lnTo>
                  <a:lnTo>
                    <a:pt x="887955" y="21405"/>
                  </a:lnTo>
                  <a:lnTo>
                    <a:pt x="938465" y="36057"/>
                  </a:lnTo>
                  <a:lnTo>
                    <a:pt x="987752" y="54378"/>
                  </a:lnTo>
                  <a:lnTo>
                    <a:pt x="1035561" y="76275"/>
                  </a:lnTo>
                  <a:lnTo>
                    <a:pt x="1081636" y="101635"/>
                  </a:lnTo>
                  <a:lnTo>
                    <a:pt x="1125723" y="130314"/>
                  </a:lnTo>
                  <a:lnTo>
                    <a:pt x="1167564" y="162153"/>
                  </a:lnTo>
                  <a:lnTo>
                    <a:pt x="1206960" y="196987"/>
                  </a:lnTo>
                  <a:lnTo>
                    <a:pt x="1243691" y="234631"/>
                  </a:lnTo>
                  <a:lnTo>
                    <a:pt x="1277553" y="274873"/>
                  </a:lnTo>
                  <a:lnTo>
                    <a:pt x="1308354" y="317487"/>
                  </a:lnTo>
                  <a:lnTo>
                    <a:pt x="1335940" y="362255"/>
                  </a:lnTo>
                  <a:lnTo>
                    <a:pt x="1360162" y="408936"/>
                  </a:lnTo>
                  <a:lnTo>
                    <a:pt x="1380883" y="457280"/>
                  </a:lnTo>
                  <a:lnTo>
                    <a:pt x="1397993" y="507006"/>
                  </a:lnTo>
                  <a:lnTo>
                    <a:pt x="1411393" y="557847"/>
                  </a:lnTo>
                  <a:lnTo>
                    <a:pt x="1421018" y="609552"/>
                  </a:lnTo>
                  <a:lnTo>
                    <a:pt x="1426817" y="661828"/>
                  </a:lnTo>
                  <a:lnTo>
                    <a:pt x="1428750" y="714375"/>
                  </a:lnTo>
                  <a:lnTo>
                    <a:pt x="1428535" y="731910"/>
                  </a:lnTo>
                  <a:lnTo>
                    <a:pt x="1425311" y="784393"/>
                  </a:lnTo>
                  <a:lnTo>
                    <a:pt x="1418233" y="836503"/>
                  </a:lnTo>
                  <a:lnTo>
                    <a:pt x="1407343" y="887955"/>
                  </a:lnTo>
                  <a:lnTo>
                    <a:pt x="1392688" y="938465"/>
                  </a:lnTo>
                  <a:lnTo>
                    <a:pt x="1374371" y="987752"/>
                  </a:lnTo>
                  <a:lnTo>
                    <a:pt x="1352474" y="1035561"/>
                  </a:lnTo>
                  <a:lnTo>
                    <a:pt x="1327114" y="1081636"/>
                  </a:lnTo>
                  <a:lnTo>
                    <a:pt x="1298431" y="1125723"/>
                  </a:lnTo>
                  <a:lnTo>
                    <a:pt x="1266596" y="1167564"/>
                  </a:lnTo>
                  <a:lnTo>
                    <a:pt x="1231762" y="1206960"/>
                  </a:lnTo>
                  <a:lnTo>
                    <a:pt x="1194118" y="1243691"/>
                  </a:lnTo>
                  <a:lnTo>
                    <a:pt x="1153876" y="1277554"/>
                  </a:lnTo>
                  <a:lnTo>
                    <a:pt x="1111262" y="1308354"/>
                  </a:lnTo>
                  <a:lnTo>
                    <a:pt x="1066494" y="1335940"/>
                  </a:lnTo>
                  <a:lnTo>
                    <a:pt x="1019806" y="1360162"/>
                  </a:lnTo>
                  <a:lnTo>
                    <a:pt x="971469" y="1380883"/>
                  </a:lnTo>
                  <a:lnTo>
                    <a:pt x="921743" y="1397984"/>
                  </a:lnTo>
                  <a:lnTo>
                    <a:pt x="870902" y="1411393"/>
                  </a:lnTo>
                  <a:lnTo>
                    <a:pt x="819197" y="1421018"/>
                  </a:lnTo>
                  <a:lnTo>
                    <a:pt x="766921" y="1426817"/>
                  </a:lnTo>
                  <a:lnTo>
                    <a:pt x="714375" y="142875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89629" y="3102982"/>
              <a:ext cx="658495" cy="651510"/>
            </a:xfrm>
            <a:custGeom>
              <a:avLst/>
              <a:gdLst/>
              <a:ahLst/>
              <a:cxnLst/>
              <a:rect l="l" t="t" r="r" b="b"/>
              <a:pathLst>
                <a:path w="658495" h="651510">
                  <a:moveTo>
                    <a:pt x="337207" y="651509"/>
                  </a:moveTo>
                  <a:lnTo>
                    <a:pt x="300531" y="651509"/>
                  </a:lnTo>
                  <a:lnTo>
                    <a:pt x="253391" y="643889"/>
                  </a:lnTo>
                  <a:lnTo>
                    <a:pt x="208650" y="629919"/>
                  </a:lnTo>
                  <a:lnTo>
                    <a:pt x="166832" y="610869"/>
                  </a:lnTo>
                  <a:lnTo>
                    <a:pt x="128463" y="585469"/>
                  </a:lnTo>
                  <a:lnTo>
                    <a:pt x="94065" y="554989"/>
                  </a:lnTo>
                  <a:lnTo>
                    <a:pt x="64163" y="520699"/>
                  </a:lnTo>
                  <a:lnTo>
                    <a:pt x="39281" y="481329"/>
                  </a:lnTo>
                  <a:lnTo>
                    <a:pt x="19944" y="439419"/>
                  </a:lnTo>
                  <a:lnTo>
                    <a:pt x="6675" y="394969"/>
                  </a:lnTo>
                  <a:lnTo>
                    <a:pt x="0" y="347979"/>
                  </a:lnTo>
                  <a:lnTo>
                    <a:pt x="28" y="342899"/>
                  </a:lnTo>
                  <a:lnTo>
                    <a:pt x="151" y="321309"/>
                  </a:lnTo>
                  <a:lnTo>
                    <a:pt x="273" y="299719"/>
                  </a:lnTo>
                  <a:lnTo>
                    <a:pt x="7299" y="252729"/>
                  </a:lnTo>
                  <a:lnTo>
                    <a:pt x="20600" y="209549"/>
                  </a:lnTo>
                  <a:lnTo>
                    <a:pt x="39694" y="167639"/>
                  </a:lnTo>
                  <a:lnTo>
                    <a:pt x="64104" y="129539"/>
                  </a:lnTo>
                  <a:lnTo>
                    <a:pt x="93349" y="96519"/>
                  </a:lnTo>
                  <a:lnTo>
                    <a:pt x="126951" y="66039"/>
                  </a:lnTo>
                  <a:lnTo>
                    <a:pt x="164429" y="41909"/>
                  </a:lnTo>
                  <a:lnTo>
                    <a:pt x="205305" y="21589"/>
                  </a:lnTo>
                  <a:lnTo>
                    <a:pt x="249100" y="7619"/>
                  </a:lnTo>
                  <a:lnTo>
                    <a:pt x="295334" y="0"/>
                  </a:lnTo>
                  <a:lnTo>
                    <a:pt x="343527" y="0"/>
                  </a:lnTo>
                  <a:lnTo>
                    <a:pt x="393411" y="5079"/>
                  </a:lnTo>
                  <a:lnTo>
                    <a:pt x="439834" y="17779"/>
                  </a:lnTo>
                  <a:lnTo>
                    <a:pt x="473532" y="33019"/>
                  </a:lnTo>
                  <a:lnTo>
                    <a:pt x="341744" y="33019"/>
                  </a:lnTo>
                  <a:lnTo>
                    <a:pt x="294628" y="34289"/>
                  </a:lnTo>
                  <a:lnTo>
                    <a:pt x="249655" y="41909"/>
                  </a:lnTo>
                  <a:lnTo>
                    <a:pt x="207383" y="57149"/>
                  </a:lnTo>
                  <a:lnTo>
                    <a:pt x="168369" y="78739"/>
                  </a:lnTo>
                  <a:lnTo>
                    <a:pt x="133173" y="104139"/>
                  </a:lnTo>
                  <a:lnTo>
                    <a:pt x="102352" y="135889"/>
                  </a:lnTo>
                  <a:lnTo>
                    <a:pt x="76464" y="171449"/>
                  </a:lnTo>
                  <a:lnTo>
                    <a:pt x="56068" y="210819"/>
                  </a:lnTo>
                  <a:lnTo>
                    <a:pt x="41722" y="252729"/>
                  </a:lnTo>
                  <a:lnTo>
                    <a:pt x="33983" y="298449"/>
                  </a:lnTo>
                  <a:lnTo>
                    <a:pt x="33906" y="304799"/>
                  </a:lnTo>
                  <a:lnTo>
                    <a:pt x="33797" y="313689"/>
                  </a:lnTo>
                  <a:lnTo>
                    <a:pt x="33674" y="323849"/>
                  </a:lnTo>
                  <a:lnTo>
                    <a:pt x="33550" y="334009"/>
                  </a:lnTo>
                  <a:lnTo>
                    <a:pt x="33426" y="344169"/>
                  </a:lnTo>
                  <a:lnTo>
                    <a:pt x="33410" y="345439"/>
                  </a:lnTo>
                  <a:lnTo>
                    <a:pt x="40441" y="392429"/>
                  </a:lnTo>
                  <a:lnTo>
                    <a:pt x="54717" y="436879"/>
                  </a:lnTo>
                  <a:lnTo>
                    <a:pt x="75588" y="477519"/>
                  </a:lnTo>
                  <a:lnTo>
                    <a:pt x="102408" y="514349"/>
                  </a:lnTo>
                  <a:lnTo>
                    <a:pt x="134527" y="547369"/>
                  </a:lnTo>
                  <a:lnTo>
                    <a:pt x="171297" y="574039"/>
                  </a:lnTo>
                  <a:lnTo>
                    <a:pt x="212071" y="595629"/>
                  </a:lnTo>
                  <a:lnTo>
                    <a:pt x="256199" y="609599"/>
                  </a:lnTo>
                  <a:lnTo>
                    <a:pt x="311321" y="618489"/>
                  </a:lnTo>
                  <a:lnTo>
                    <a:pt x="397891" y="618489"/>
                  </a:lnTo>
                  <a:lnTo>
                    <a:pt x="376572" y="640079"/>
                  </a:lnTo>
                  <a:lnTo>
                    <a:pt x="337207" y="651509"/>
                  </a:lnTo>
                  <a:close/>
                </a:path>
                <a:path w="658495" h="651510">
                  <a:moveTo>
                    <a:pt x="645467" y="351789"/>
                  </a:moveTo>
                  <a:lnTo>
                    <a:pt x="579221" y="351789"/>
                  </a:lnTo>
                  <a:lnTo>
                    <a:pt x="601857" y="347979"/>
                  </a:lnTo>
                  <a:lnTo>
                    <a:pt x="617709" y="334009"/>
                  </a:lnTo>
                  <a:lnTo>
                    <a:pt x="625694" y="313689"/>
                  </a:lnTo>
                  <a:lnTo>
                    <a:pt x="624729" y="288289"/>
                  </a:lnTo>
                  <a:lnTo>
                    <a:pt x="611827" y="245109"/>
                  </a:lnTo>
                  <a:lnTo>
                    <a:pt x="591740" y="201929"/>
                  </a:lnTo>
                  <a:lnTo>
                    <a:pt x="565367" y="161289"/>
                  </a:lnTo>
                  <a:lnTo>
                    <a:pt x="533604" y="123189"/>
                  </a:lnTo>
                  <a:lnTo>
                    <a:pt x="497347" y="87629"/>
                  </a:lnTo>
                  <a:lnTo>
                    <a:pt x="465039" y="66039"/>
                  </a:lnTo>
                  <a:lnTo>
                    <a:pt x="427843" y="49529"/>
                  </a:lnTo>
                  <a:lnTo>
                    <a:pt x="386498" y="38099"/>
                  </a:lnTo>
                  <a:lnTo>
                    <a:pt x="341744" y="33019"/>
                  </a:lnTo>
                  <a:lnTo>
                    <a:pt x="473532" y="33019"/>
                  </a:lnTo>
                  <a:lnTo>
                    <a:pt x="518937" y="62229"/>
                  </a:lnTo>
                  <a:lnTo>
                    <a:pt x="558273" y="100329"/>
                  </a:lnTo>
                  <a:lnTo>
                    <a:pt x="592755" y="142239"/>
                  </a:lnTo>
                  <a:lnTo>
                    <a:pt x="621425" y="186689"/>
                  </a:lnTo>
                  <a:lnTo>
                    <a:pt x="643327" y="233679"/>
                  </a:lnTo>
                  <a:lnTo>
                    <a:pt x="657504" y="281939"/>
                  </a:lnTo>
                  <a:lnTo>
                    <a:pt x="657619" y="288289"/>
                  </a:lnTo>
                  <a:lnTo>
                    <a:pt x="657687" y="292099"/>
                  </a:lnTo>
                  <a:lnTo>
                    <a:pt x="657802" y="298449"/>
                  </a:lnTo>
                  <a:lnTo>
                    <a:pt x="657917" y="304799"/>
                  </a:lnTo>
                  <a:lnTo>
                    <a:pt x="658032" y="311149"/>
                  </a:lnTo>
                  <a:lnTo>
                    <a:pt x="658147" y="317499"/>
                  </a:lnTo>
                  <a:lnTo>
                    <a:pt x="658216" y="321309"/>
                  </a:lnTo>
                  <a:lnTo>
                    <a:pt x="645467" y="351789"/>
                  </a:lnTo>
                  <a:close/>
                </a:path>
                <a:path w="658495" h="651510">
                  <a:moveTo>
                    <a:pt x="397943" y="245109"/>
                  </a:moveTo>
                  <a:lnTo>
                    <a:pt x="368447" y="240029"/>
                  </a:lnTo>
                  <a:lnTo>
                    <a:pt x="344359" y="223519"/>
                  </a:lnTo>
                  <a:lnTo>
                    <a:pt x="328119" y="199389"/>
                  </a:lnTo>
                  <a:lnTo>
                    <a:pt x="322163" y="170179"/>
                  </a:lnTo>
                  <a:lnTo>
                    <a:pt x="328119" y="139699"/>
                  </a:lnTo>
                  <a:lnTo>
                    <a:pt x="344359" y="115569"/>
                  </a:lnTo>
                  <a:lnTo>
                    <a:pt x="368447" y="100329"/>
                  </a:lnTo>
                  <a:lnTo>
                    <a:pt x="397943" y="93979"/>
                  </a:lnTo>
                  <a:lnTo>
                    <a:pt x="427447" y="100329"/>
                  </a:lnTo>
                  <a:lnTo>
                    <a:pt x="451536" y="115569"/>
                  </a:lnTo>
                  <a:lnTo>
                    <a:pt x="459229" y="126999"/>
                  </a:lnTo>
                  <a:lnTo>
                    <a:pt x="397943" y="126999"/>
                  </a:lnTo>
                  <a:lnTo>
                    <a:pt x="381481" y="130809"/>
                  </a:lnTo>
                  <a:lnTo>
                    <a:pt x="368037" y="139699"/>
                  </a:lnTo>
                  <a:lnTo>
                    <a:pt x="358973" y="153669"/>
                  </a:lnTo>
                  <a:lnTo>
                    <a:pt x="355649" y="170179"/>
                  </a:lnTo>
                  <a:lnTo>
                    <a:pt x="358973" y="186689"/>
                  </a:lnTo>
                  <a:lnTo>
                    <a:pt x="368037" y="199389"/>
                  </a:lnTo>
                  <a:lnTo>
                    <a:pt x="381481" y="208279"/>
                  </a:lnTo>
                  <a:lnTo>
                    <a:pt x="397943" y="212089"/>
                  </a:lnTo>
                  <a:lnTo>
                    <a:pt x="459229" y="212089"/>
                  </a:lnTo>
                  <a:lnTo>
                    <a:pt x="451536" y="223519"/>
                  </a:lnTo>
                  <a:lnTo>
                    <a:pt x="427447" y="240029"/>
                  </a:lnTo>
                  <a:lnTo>
                    <a:pt x="397943" y="245109"/>
                  </a:lnTo>
                  <a:close/>
                </a:path>
                <a:path w="658495" h="651510">
                  <a:moveTo>
                    <a:pt x="459229" y="212089"/>
                  </a:moveTo>
                  <a:lnTo>
                    <a:pt x="397943" y="212089"/>
                  </a:lnTo>
                  <a:lnTo>
                    <a:pt x="414413" y="208279"/>
                  </a:lnTo>
                  <a:lnTo>
                    <a:pt x="427858" y="199389"/>
                  </a:lnTo>
                  <a:lnTo>
                    <a:pt x="436922" y="186689"/>
                  </a:lnTo>
                  <a:lnTo>
                    <a:pt x="440244" y="170179"/>
                  </a:lnTo>
                  <a:lnTo>
                    <a:pt x="436922" y="153669"/>
                  </a:lnTo>
                  <a:lnTo>
                    <a:pt x="427858" y="139699"/>
                  </a:lnTo>
                  <a:lnTo>
                    <a:pt x="414413" y="130809"/>
                  </a:lnTo>
                  <a:lnTo>
                    <a:pt x="397943" y="126999"/>
                  </a:lnTo>
                  <a:lnTo>
                    <a:pt x="459229" y="126999"/>
                  </a:lnTo>
                  <a:lnTo>
                    <a:pt x="467776" y="139699"/>
                  </a:lnTo>
                  <a:lnTo>
                    <a:pt x="473731" y="170179"/>
                  </a:lnTo>
                  <a:lnTo>
                    <a:pt x="467776" y="199389"/>
                  </a:lnTo>
                  <a:lnTo>
                    <a:pt x="459229" y="212089"/>
                  </a:lnTo>
                  <a:close/>
                </a:path>
                <a:path w="658495" h="651510">
                  <a:moveTo>
                    <a:pt x="199687" y="292099"/>
                  </a:moveTo>
                  <a:lnTo>
                    <a:pt x="170191" y="285749"/>
                  </a:lnTo>
                  <a:lnTo>
                    <a:pt x="146103" y="269239"/>
                  </a:lnTo>
                  <a:lnTo>
                    <a:pt x="129863" y="245109"/>
                  </a:lnTo>
                  <a:lnTo>
                    <a:pt x="123907" y="215899"/>
                  </a:lnTo>
                  <a:lnTo>
                    <a:pt x="129863" y="186689"/>
                  </a:lnTo>
                  <a:lnTo>
                    <a:pt x="146103" y="162559"/>
                  </a:lnTo>
                  <a:lnTo>
                    <a:pt x="170191" y="146049"/>
                  </a:lnTo>
                  <a:lnTo>
                    <a:pt x="199687" y="139699"/>
                  </a:lnTo>
                  <a:lnTo>
                    <a:pt x="229192" y="146049"/>
                  </a:lnTo>
                  <a:lnTo>
                    <a:pt x="253285" y="162559"/>
                  </a:lnTo>
                  <a:lnTo>
                    <a:pt x="260979" y="173989"/>
                  </a:lnTo>
                  <a:lnTo>
                    <a:pt x="199687" y="173989"/>
                  </a:lnTo>
                  <a:lnTo>
                    <a:pt x="183225" y="176529"/>
                  </a:lnTo>
                  <a:lnTo>
                    <a:pt x="169781" y="186689"/>
                  </a:lnTo>
                  <a:lnTo>
                    <a:pt x="160717" y="199389"/>
                  </a:lnTo>
                  <a:lnTo>
                    <a:pt x="157394" y="215899"/>
                  </a:lnTo>
                  <a:lnTo>
                    <a:pt x="160717" y="232409"/>
                  </a:lnTo>
                  <a:lnTo>
                    <a:pt x="169781" y="246379"/>
                  </a:lnTo>
                  <a:lnTo>
                    <a:pt x="183225" y="255269"/>
                  </a:lnTo>
                  <a:lnTo>
                    <a:pt x="199687" y="257809"/>
                  </a:lnTo>
                  <a:lnTo>
                    <a:pt x="260979" y="257809"/>
                  </a:lnTo>
                  <a:lnTo>
                    <a:pt x="253285" y="269239"/>
                  </a:lnTo>
                  <a:lnTo>
                    <a:pt x="229192" y="285749"/>
                  </a:lnTo>
                  <a:lnTo>
                    <a:pt x="199687" y="292099"/>
                  </a:lnTo>
                  <a:close/>
                </a:path>
                <a:path w="658495" h="651510">
                  <a:moveTo>
                    <a:pt x="260979" y="257809"/>
                  </a:moveTo>
                  <a:lnTo>
                    <a:pt x="199687" y="257809"/>
                  </a:lnTo>
                  <a:lnTo>
                    <a:pt x="216158" y="255269"/>
                  </a:lnTo>
                  <a:lnTo>
                    <a:pt x="229607" y="246379"/>
                  </a:lnTo>
                  <a:lnTo>
                    <a:pt x="238673" y="232409"/>
                  </a:lnTo>
                  <a:lnTo>
                    <a:pt x="241997" y="215899"/>
                  </a:lnTo>
                  <a:lnTo>
                    <a:pt x="238673" y="199389"/>
                  </a:lnTo>
                  <a:lnTo>
                    <a:pt x="229607" y="186689"/>
                  </a:lnTo>
                  <a:lnTo>
                    <a:pt x="216158" y="176529"/>
                  </a:lnTo>
                  <a:lnTo>
                    <a:pt x="199687" y="173989"/>
                  </a:lnTo>
                  <a:lnTo>
                    <a:pt x="260979" y="173989"/>
                  </a:lnTo>
                  <a:lnTo>
                    <a:pt x="269527" y="186689"/>
                  </a:lnTo>
                  <a:lnTo>
                    <a:pt x="275483" y="215899"/>
                  </a:lnTo>
                  <a:lnTo>
                    <a:pt x="269527" y="245109"/>
                  </a:lnTo>
                  <a:lnTo>
                    <a:pt x="260979" y="257809"/>
                  </a:lnTo>
                  <a:close/>
                </a:path>
                <a:path w="658495" h="651510">
                  <a:moveTo>
                    <a:pt x="327362" y="433069"/>
                  </a:moveTo>
                  <a:lnTo>
                    <a:pt x="321062" y="431799"/>
                  </a:lnTo>
                  <a:lnTo>
                    <a:pt x="315524" y="427989"/>
                  </a:lnTo>
                  <a:lnTo>
                    <a:pt x="296420" y="400049"/>
                  </a:lnTo>
                  <a:lnTo>
                    <a:pt x="290052" y="367029"/>
                  </a:lnTo>
                  <a:lnTo>
                    <a:pt x="296420" y="334009"/>
                  </a:lnTo>
                  <a:lnTo>
                    <a:pt x="315524" y="304799"/>
                  </a:lnTo>
                  <a:lnTo>
                    <a:pt x="344295" y="285749"/>
                  </a:lnTo>
                  <a:lnTo>
                    <a:pt x="377023" y="279399"/>
                  </a:lnTo>
                  <a:lnTo>
                    <a:pt x="409753" y="285749"/>
                  </a:lnTo>
                  <a:lnTo>
                    <a:pt x="438528" y="304799"/>
                  </a:lnTo>
                  <a:lnTo>
                    <a:pt x="442206" y="311149"/>
                  </a:lnTo>
                  <a:lnTo>
                    <a:pt x="442696" y="313689"/>
                  </a:lnTo>
                  <a:lnTo>
                    <a:pt x="377023" y="313689"/>
                  </a:lnTo>
                  <a:lnTo>
                    <a:pt x="356894" y="317499"/>
                  </a:lnTo>
                  <a:lnTo>
                    <a:pt x="339199" y="328929"/>
                  </a:lnTo>
                  <a:lnTo>
                    <a:pt x="327450" y="346709"/>
                  </a:lnTo>
                  <a:lnTo>
                    <a:pt x="323534" y="367029"/>
                  </a:lnTo>
                  <a:lnTo>
                    <a:pt x="327450" y="387349"/>
                  </a:lnTo>
                  <a:lnTo>
                    <a:pt x="339199" y="405129"/>
                  </a:lnTo>
                  <a:lnTo>
                    <a:pt x="342877" y="410209"/>
                  </a:lnTo>
                  <a:lnTo>
                    <a:pt x="344103" y="416559"/>
                  </a:lnTo>
                  <a:lnTo>
                    <a:pt x="342877" y="422909"/>
                  </a:lnTo>
                  <a:lnTo>
                    <a:pt x="339199" y="427989"/>
                  </a:lnTo>
                  <a:lnTo>
                    <a:pt x="333661" y="431799"/>
                  </a:lnTo>
                  <a:lnTo>
                    <a:pt x="327362" y="433069"/>
                  </a:lnTo>
                  <a:close/>
                </a:path>
                <a:path w="658495" h="651510">
                  <a:moveTo>
                    <a:pt x="426691" y="334009"/>
                  </a:moveTo>
                  <a:lnTo>
                    <a:pt x="420391" y="332739"/>
                  </a:lnTo>
                  <a:lnTo>
                    <a:pt x="397154" y="317499"/>
                  </a:lnTo>
                  <a:lnTo>
                    <a:pt x="377023" y="313689"/>
                  </a:lnTo>
                  <a:lnTo>
                    <a:pt x="442696" y="313689"/>
                  </a:lnTo>
                  <a:lnTo>
                    <a:pt x="443432" y="317499"/>
                  </a:lnTo>
                  <a:lnTo>
                    <a:pt x="442206" y="323849"/>
                  </a:lnTo>
                  <a:lnTo>
                    <a:pt x="438528" y="328929"/>
                  </a:lnTo>
                  <a:lnTo>
                    <a:pt x="432990" y="332739"/>
                  </a:lnTo>
                  <a:lnTo>
                    <a:pt x="426691" y="334009"/>
                  </a:lnTo>
                  <a:close/>
                </a:path>
                <a:path w="658495" h="651510">
                  <a:moveTo>
                    <a:pt x="189214" y="492759"/>
                  </a:moveTo>
                  <a:lnTo>
                    <a:pt x="159718" y="486409"/>
                  </a:lnTo>
                  <a:lnTo>
                    <a:pt x="135631" y="469899"/>
                  </a:lnTo>
                  <a:lnTo>
                    <a:pt x="119390" y="445769"/>
                  </a:lnTo>
                  <a:lnTo>
                    <a:pt x="113434" y="416559"/>
                  </a:lnTo>
                  <a:lnTo>
                    <a:pt x="119390" y="387349"/>
                  </a:lnTo>
                  <a:lnTo>
                    <a:pt x="135631" y="363219"/>
                  </a:lnTo>
                  <a:lnTo>
                    <a:pt x="159718" y="346709"/>
                  </a:lnTo>
                  <a:lnTo>
                    <a:pt x="189214" y="340359"/>
                  </a:lnTo>
                  <a:lnTo>
                    <a:pt x="218715" y="346709"/>
                  </a:lnTo>
                  <a:lnTo>
                    <a:pt x="242805" y="363219"/>
                  </a:lnTo>
                  <a:lnTo>
                    <a:pt x="250498" y="374649"/>
                  </a:lnTo>
                  <a:lnTo>
                    <a:pt x="189214" y="374649"/>
                  </a:lnTo>
                  <a:lnTo>
                    <a:pt x="172752" y="377189"/>
                  </a:lnTo>
                  <a:lnTo>
                    <a:pt x="159309" y="386079"/>
                  </a:lnTo>
                  <a:lnTo>
                    <a:pt x="150245" y="400049"/>
                  </a:lnTo>
                  <a:lnTo>
                    <a:pt x="146921" y="416559"/>
                  </a:lnTo>
                  <a:lnTo>
                    <a:pt x="150245" y="433069"/>
                  </a:lnTo>
                  <a:lnTo>
                    <a:pt x="159309" y="445769"/>
                  </a:lnTo>
                  <a:lnTo>
                    <a:pt x="172752" y="455929"/>
                  </a:lnTo>
                  <a:lnTo>
                    <a:pt x="189214" y="458469"/>
                  </a:lnTo>
                  <a:lnTo>
                    <a:pt x="250498" y="458469"/>
                  </a:lnTo>
                  <a:lnTo>
                    <a:pt x="242805" y="469899"/>
                  </a:lnTo>
                  <a:lnTo>
                    <a:pt x="218715" y="486409"/>
                  </a:lnTo>
                  <a:lnTo>
                    <a:pt x="189214" y="492759"/>
                  </a:lnTo>
                  <a:close/>
                </a:path>
                <a:path w="658495" h="651510">
                  <a:moveTo>
                    <a:pt x="397891" y="618489"/>
                  </a:moveTo>
                  <a:lnTo>
                    <a:pt x="336052" y="618489"/>
                  </a:lnTo>
                  <a:lnTo>
                    <a:pt x="359147" y="610869"/>
                  </a:lnTo>
                  <a:lnTo>
                    <a:pt x="375339" y="595629"/>
                  </a:lnTo>
                  <a:lnTo>
                    <a:pt x="382233" y="574039"/>
                  </a:lnTo>
                  <a:lnTo>
                    <a:pt x="377432" y="551179"/>
                  </a:lnTo>
                  <a:lnTo>
                    <a:pt x="369381" y="533399"/>
                  </a:lnTo>
                  <a:lnTo>
                    <a:pt x="364021" y="513079"/>
                  </a:lnTo>
                  <a:lnTo>
                    <a:pt x="361436" y="492759"/>
                  </a:lnTo>
                  <a:lnTo>
                    <a:pt x="361522" y="486409"/>
                  </a:lnTo>
                  <a:lnTo>
                    <a:pt x="361590" y="481329"/>
                  </a:lnTo>
                  <a:lnTo>
                    <a:pt x="374665" y="424179"/>
                  </a:lnTo>
                  <a:lnTo>
                    <a:pt x="402696" y="383539"/>
                  </a:lnTo>
                  <a:lnTo>
                    <a:pt x="442451" y="355599"/>
                  </a:lnTo>
                  <a:lnTo>
                    <a:pt x="490583" y="341629"/>
                  </a:lnTo>
                  <a:lnTo>
                    <a:pt x="516878" y="341629"/>
                  </a:lnTo>
                  <a:lnTo>
                    <a:pt x="529702" y="344169"/>
                  </a:lnTo>
                  <a:lnTo>
                    <a:pt x="537311" y="345439"/>
                  </a:lnTo>
                  <a:lnTo>
                    <a:pt x="548489" y="346709"/>
                  </a:lnTo>
                  <a:lnTo>
                    <a:pt x="558415" y="349249"/>
                  </a:lnTo>
                  <a:lnTo>
                    <a:pt x="566332" y="350519"/>
                  </a:lnTo>
                  <a:lnTo>
                    <a:pt x="573010" y="351789"/>
                  </a:lnTo>
                  <a:lnTo>
                    <a:pt x="645467" y="351789"/>
                  </a:lnTo>
                  <a:lnTo>
                    <a:pt x="643874" y="355599"/>
                  </a:lnTo>
                  <a:lnTo>
                    <a:pt x="619721" y="374649"/>
                  </a:lnTo>
                  <a:lnTo>
                    <a:pt x="500428" y="374649"/>
                  </a:lnTo>
                  <a:lnTo>
                    <a:pt x="493755" y="375919"/>
                  </a:lnTo>
                  <a:lnTo>
                    <a:pt x="456920" y="386079"/>
                  </a:lnTo>
                  <a:lnTo>
                    <a:pt x="405007" y="438149"/>
                  </a:lnTo>
                  <a:lnTo>
                    <a:pt x="395088" y="474979"/>
                  </a:lnTo>
                  <a:lnTo>
                    <a:pt x="395003" y="481329"/>
                  </a:lnTo>
                  <a:lnTo>
                    <a:pt x="394936" y="486409"/>
                  </a:lnTo>
                  <a:lnTo>
                    <a:pt x="394868" y="491489"/>
                  </a:lnTo>
                  <a:lnTo>
                    <a:pt x="396851" y="506729"/>
                  </a:lnTo>
                  <a:lnTo>
                    <a:pt x="400971" y="521969"/>
                  </a:lnTo>
                  <a:lnTo>
                    <a:pt x="407160" y="535939"/>
                  </a:lnTo>
                  <a:lnTo>
                    <a:pt x="415760" y="575309"/>
                  </a:lnTo>
                  <a:lnTo>
                    <a:pt x="404161" y="612139"/>
                  </a:lnTo>
                  <a:lnTo>
                    <a:pt x="397891" y="618489"/>
                  </a:lnTo>
                  <a:close/>
                </a:path>
                <a:path w="658495" h="651510">
                  <a:moveTo>
                    <a:pt x="250498" y="458469"/>
                  </a:moveTo>
                  <a:lnTo>
                    <a:pt x="189214" y="458469"/>
                  </a:lnTo>
                  <a:lnTo>
                    <a:pt x="205681" y="455929"/>
                  </a:lnTo>
                  <a:lnTo>
                    <a:pt x="219127" y="445769"/>
                  </a:lnTo>
                  <a:lnTo>
                    <a:pt x="228192" y="433069"/>
                  </a:lnTo>
                  <a:lnTo>
                    <a:pt x="231516" y="416559"/>
                  </a:lnTo>
                  <a:lnTo>
                    <a:pt x="228192" y="400049"/>
                  </a:lnTo>
                  <a:lnTo>
                    <a:pt x="219127" y="386079"/>
                  </a:lnTo>
                  <a:lnTo>
                    <a:pt x="205681" y="377189"/>
                  </a:lnTo>
                  <a:lnTo>
                    <a:pt x="189214" y="374649"/>
                  </a:lnTo>
                  <a:lnTo>
                    <a:pt x="250498" y="374649"/>
                  </a:lnTo>
                  <a:lnTo>
                    <a:pt x="259046" y="387349"/>
                  </a:lnTo>
                  <a:lnTo>
                    <a:pt x="265002" y="416559"/>
                  </a:lnTo>
                  <a:lnTo>
                    <a:pt x="259046" y="445769"/>
                  </a:lnTo>
                  <a:lnTo>
                    <a:pt x="250498" y="458469"/>
                  </a:lnTo>
                  <a:close/>
                </a:path>
                <a:path w="658495" h="651510">
                  <a:moveTo>
                    <a:pt x="578124" y="384809"/>
                  </a:moveTo>
                  <a:lnTo>
                    <a:pt x="570286" y="384809"/>
                  </a:lnTo>
                  <a:lnTo>
                    <a:pt x="562240" y="383539"/>
                  </a:lnTo>
                  <a:lnTo>
                    <a:pt x="553078" y="382269"/>
                  </a:lnTo>
                  <a:lnTo>
                    <a:pt x="540360" y="379729"/>
                  </a:lnTo>
                  <a:lnTo>
                    <a:pt x="531544" y="378459"/>
                  </a:lnTo>
                  <a:lnTo>
                    <a:pt x="524739" y="377189"/>
                  </a:lnTo>
                  <a:lnTo>
                    <a:pt x="519120" y="375919"/>
                  </a:lnTo>
                  <a:lnTo>
                    <a:pt x="513864" y="375919"/>
                  </a:lnTo>
                  <a:lnTo>
                    <a:pt x="507150" y="374649"/>
                  </a:lnTo>
                  <a:lnTo>
                    <a:pt x="619721" y="374649"/>
                  </a:lnTo>
                  <a:lnTo>
                    <a:pt x="616501" y="377189"/>
                  </a:lnTo>
                  <a:lnTo>
                    <a:pt x="578124" y="3848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43800" y="4171159"/>
            <a:ext cx="2209800" cy="368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1950">
              <a:lnSpc>
                <a:spcPct val="111400"/>
              </a:lnSpc>
              <a:spcBef>
                <a:spcPts val="100"/>
              </a:spcBef>
            </a:pP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In- </a:t>
            </a:r>
            <a:r>
              <a:rPr sz="2300" spc="35" dirty="0">
                <a:solidFill>
                  <a:srgbClr val="FFFFFF"/>
                </a:solidFill>
                <a:latin typeface="Tahoma"/>
                <a:cs typeface="Tahoma"/>
              </a:rPr>
              <a:t>painting</a:t>
            </a:r>
            <a:endParaRPr sz="2300" dirty="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59100" y="6504257"/>
            <a:ext cx="360411" cy="2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lang="en-IN" spc="-50" smtClean="0"/>
              <a:pPr marL="37465">
                <a:lnSpc>
                  <a:spcPct val="100000"/>
                </a:lnSpc>
                <a:spcBef>
                  <a:spcPts val="210"/>
                </a:spcBef>
              </a:pPr>
              <a:t>20</a:t>
            </a:fld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5850" y="1104900"/>
            <a:ext cx="3810000" cy="590550"/>
          </a:xfrm>
          <a:prstGeom prst="rect">
            <a:avLst/>
          </a:prstGeom>
          <a:ln w="9525">
            <a:solidFill>
              <a:srgbClr val="2574EC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999490">
              <a:lnSpc>
                <a:spcPct val="100000"/>
              </a:lnSpc>
              <a:spcBef>
                <a:spcPts val="900"/>
              </a:spcBef>
              <a:tabLst>
                <a:tab pos="1418590" algn="l"/>
              </a:tabLst>
            </a:pPr>
            <a:r>
              <a:rPr sz="2250" spc="-25" dirty="0">
                <a:solidFill>
                  <a:srgbClr val="D5D5D5"/>
                </a:solidFill>
                <a:latin typeface="Tahoma"/>
                <a:cs typeface="Tahoma"/>
              </a:rPr>
              <a:t>1.</a:t>
            </a:r>
            <a:r>
              <a:rPr sz="2250" dirty="0">
                <a:solidFill>
                  <a:srgbClr val="D5D5D5"/>
                </a:solidFill>
                <a:latin typeface="Tahoma"/>
                <a:cs typeface="Tahoma"/>
              </a:rPr>
              <a:t>	</a:t>
            </a:r>
            <a:r>
              <a:rPr sz="2250" spc="65" dirty="0">
                <a:solidFill>
                  <a:srgbClr val="D5D5D5"/>
                </a:solidFill>
                <a:latin typeface="Tahoma"/>
                <a:cs typeface="Tahoma"/>
              </a:rPr>
              <a:t>Denoising</a:t>
            </a:r>
            <a:endParaRPr sz="22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550" y="3257550"/>
            <a:ext cx="8724899" cy="18097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59100" y="6504257"/>
            <a:ext cx="360411" cy="2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lang="en-IN" spc="-50" smtClean="0"/>
              <a:pPr marL="37465">
                <a:lnSpc>
                  <a:spcPct val="100000"/>
                </a:lnSpc>
                <a:spcBef>
                  <a:spcPts val="210"/>
                </a:spcBef>
              </a:pPr>
              <a:t>21</a:t>
            </a:fld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5850" y="1104900"/>
            <a:ext cx="3810000" cy="590550"/>
          </a:xfrm>
          <a:prstGeom prst="rect">
            <a:avLst/>
          </a:prstGeom>
          <a:ln w="9525">
            <a:solidFill>
              <a:srgbClr val="2574EC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946785">
              <a:lnSpc>
                <a:spcPct val="100000"/>
              </a:lnSpc>
              <a:spcBef>
                <a:spcPts val="900"/>
              </a:spcBef>
              <a:tabLst>
                <a:tab pos="1365885" algn="l"/>
              </a:tabLst>
            </a:pPr>
            <a:r>
              <a:rPr sz="2250" spc="-25" dirty="0">
                <a:solidFill>
                  <a:srgbClr val="D5D5D5"/>
                </a:solidFill>
                <a:latin typeface="Tahoma"/>
                <a:cs typeface="Tahoma"/>
              </a:rPr>
              <a:t>2.</a:t>
            </a:r>
            <a:r>
              <a:rPr sz="2250" dirty="0">
                <a:solidFill>
                  <a:srgbClr val="D5D5D5"/>
                </a:solidFill>
                <a:latin typeface="Tahoma"/>
                <a:cs typeface="Tahoma"/>
              </a:rPr>
              <a:t>	</a:t>
            </a:r>
            <a:r>
              <a:rPr sz="2250" spc="-35" dirty="0">
                <a:solidFill>
                  <a:srgbClr val="D5D5D5"/>
                </a:solidFill>
                <a:latin typeface="Tahoma"/>
                <a:cs typeface="Tahoma"/>
              </a:rPr>
              <a:t>In-</a:t>
            </a:r>
            <a:r>
              <a:rPr sz="2250" spc="45" dirty="0">
                <a:solidFill>
                  <a:srgbClr val="D5D5D5"/>
                </a:solidFill>
                <a:latin typeface="Tahoma"/>
                <a:cs typeface="Tahoma"/>
              </a:rPr>
              <a:t>painting</a:t>
            </a:r>
            <a:endParaRPr sz="22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775" y="3429000"/>
            <a:ext cx="8934449" cy="1638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59100" y="6504257"/>
            <a:ext cx="360411" cy="2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lang="en-IN" spc="-50" smtClean="0"/>
              <a:pPr marL="37465">
                <a:lnSpc>
                  <a:spcPct val="100000"/>
                </a:lnSpc>
                <a:spcBef>
                  <a:spcPts val="210"/>
                </a:spcBef>
              </a:pPr>
              <a:t>22</a:t>
            </a:fld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3)">
            <a:extLst>
              <a:ext uri="{FF2B5EF4-FFF2-40B4-BE49-F238E27FC236}">
                <a16:creationId xmlns:a16="http://schemas.microsoft.com/office/drawing/2014/main" id="{4E56B670-18F5-E30F-1EFB-D87292C2BF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2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4)">
            <a:extLst>
              <a:ext uri="{FF2B5EF4-FFF2-40B4-BE49-F238E27FC236}">
                <a16:creationId xmlns:a16="http://schemas.microsoft.com/office/drawing/2014/main" id="{D6457EE4-29D1-4903-ECD1-ABC0843D91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5)">
            <a:extLst>
              <a:ext uri="{FF2B5EF4-FFF2-40B4-BE49-F238E27FC236}">
                <a16:creationId xmlns:a16="http://schemas.microsoft.com/office/drawing/2014/main" id="{E98EC680-ACC4-1267-0AEA-A9B70EB365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8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6)">
            <a:extLst>
              <a:ext uri="{FF2B5EF4-FFF2-40B4-BE49-F238E27FC236}">
                <a16:creationId xmlns:a16="http://schemas.microsoft.com/office/drawing/2014/main" id="{D8B049F7-AF95-9B05-0A63-02A3071051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7)">
            <a:extLst>
              <a:ext uri="{FF2B5EF4-FFF2-40B4-BE49-F238E27FC236}">
                <a16:creationId xmlns:a16="http://schemas.microsoft.com/office/drawing/2014/main" id="{F9281CB9-2B24-F8F8-C109-DFD0E4B119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4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8)">
            <a:extLst>
              <a:ext uri="{FF2B5EF4-FFF2-40B4-BE49-F238E27FC236}">
                <a16:creationId xmlns:a16="http://schemas.microsoft.com/office/drawing/2014/main" id="{70055B20-C0B0-3198-F3DB-DA7134E378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1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9)">
            <a:extLst>
              <a:ext uri="{FF2B5EF4-FFF2-40B4-BE49-F238E27FC236}">
                <a16:creationId xmlns:a16="http://schemas.microsoft.com/office/drawing/2014/main" id="{3892D481-F899-C9F9-5234-4D94827168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4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164</Words>
  <Application>Microsoft Office PowerPoint</Application>
  <PresentationFormat>Widescreen</PresentationFormat>
  <Paragraphs>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VAE</vt:lpstr>
      <vt:lpstr>Understanding Variational Autoencoders (VAEs)</vt:lpstr>
      <vt:lpstr>How does Variation Encoder work?</vt:lpstr>
      <vt:lpstr>Traditional Auto Encoders</vt:lpstr>
      <vt:lpstr>Paper: Variation Autoencoder (VAE)</vt:lpstr>
      <vt:lpstr>PowerPoint Presentation</vt:lpstr>
      <vt:lpstr>PowerPoint Presentation</vt:lpstr>
      <vt:lpstr>Data Distribution Loss from Gaussian</vt:lpstr>
      <vt:lpstr>Applications of VAE</vt:lpstr>
      <vt:lpstr>Applications of VAEs</vt:lpstr>
      <vt:lpstr>1. Denoising</vt:lpstr>
      <vt:lpstr>2. In-painting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pinak ai</dc:creator>
  <cp:lastModifiedBy>pinak ai</cp:lastModifiedBy>
  <cp:revision>5</cp:revision>
  <dcterms:created xsi:type="dcterms:W3CDTF">2025-01-23T01:21:18Z</dcterms:created>
  <dcterms:modified xsi:type="dcterms:W3CDTF">2025-01-23T10:26:47Z</dcterms:modified>
</cp:coreProperties>
</file>